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Ex1.xml" ContentType="application/vnd.ms-office.chartex+xml"/>
  <Override PartName="/ppt/charts/style8.xml" ContentType="application/vnd.ms-office.chartstyle+xml"/>
  <Override PartName="/ppt/charts/colors8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1.xml" ContentType="application/vnd.openxmlformats-officedocument.drawingml.chartshapes+xml"/>
  <Override PartName="/ppt/charts/chart9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0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1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2.xml" ContentType="application/vnd.openxmlformats-officedocument.drawingml.chartshapes+xml"/>
  <Override PartName="/ppt/charts/chart12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6.xml" ContentType="application/vnd.openxmlformats-officedocument.presentationml.notesSlide+xml"/>
  <Override PartName="/ppt/charts/chart13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4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5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6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7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7.xml" ContentType="application/vnd.openxmlformats-officedocument.presentationml.notesSlide+xml"/>
  <Override PartName="/ppt/charts/chart18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8.xml" ContentType="application/vnd.openxmlformats-officedocument.presentationml.notesSlide+xml"/>
  <Override PartName="/ppt/charts/chart19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0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1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99" r:id="rId2"/>
    <p:sldId id="336" r:id="rId3"/>
    <p:sldId id="313" r:id="rId4"/>
    <p:sldId id="312" r:id="rId5"/>
    <p:sldId id="352" r:id="rId6"/>
    <p:sldId id="317" r:id="rId7"/>
    <p:sldId id="326" r:id="rId8"/>
    <p:sldId id="344" r:id="rId9"/>
    <p:sldId id="353" r:id="rId10"/>
    <p:sldId id="349" r:id="rId11"/>
    <p:sldId id="350" r:id="rId12"/>
    <p:sldId id="351" r:id="rId13"/>
    <p:sldId id="314" r:id="rId14"/>
    <p:sldId id="316" r:id="rId15"/>
    <p:sldId id="338" r:id="rId16"/>
    <p:sldId id="320" r:id="rId17"/>
    <p:sldId id="339" r:id="rId18"/>
    <p:sldId id="322" r:id="rId19"/>
    <p:sldId id="323" r:id="rId20"/>
    <p:sldId id="324" r:id="rId21"/>
    <p:sldId id="340" r:id="rId22"/>
    <p:sldId id="343" r:id="rId23"/>
    <p:sldId id="341" r:id="rId24"/>
    <p:sldId id="342" r:id="rId25"/>
    <p:sldId id="346" r:id="rId26"/>
    <p:sldId id="348" r:id="rId2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4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50"/>
    <p:restoredTop sz="82053"/>
  </p:normalViewPr>
  <p:slideViewPr>
    <p:cSldViewPr snapToGrid="0" snapToObjects="1">
      <p:cViewPr varScale="1">
        <p:scale>
          <a:sx n="96" d="100"/>
          <a:sy n="96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liamarkelin/Library/CloudStorage/GoogleDrive-lia.markelin@magma.fi/.shortcut-targets-by-id/0B-IiQ2nqPnF9LUpwU0EzWXF0YzQ/Magma%20Gemensamt/Opinion/2024_Liberalism/8293_Politiska_suorat_ja_avoime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liamarkelin/Library/CloudStorage/GoogleDrive-lia.markelin@magma.fi/.shortcut-targets-by-id/0B-IiQ2nqPnF9LUpwU0EzWXF0YzQ/Magma%20Gemensamt/Opinion/2024_Va&#776;rdeenka&#776;t/Grafer_Del%202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liamarkelin/Library/CloudStorage/GoogleDrive-lia.markelin@magma.fi/.shortcut-targets-by-id/0B-IiQ2nqPnF9LUpwU0EzWXF0YzQ/Magma%20Gemensamt/Opinion/2024_Va&#776;rdeenka&#776;t/Grafer_Del%202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2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Book9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liamarkelin/Library/CloudStorage/GoogleDrive-lia.markelin@magma.fi/.shortcut-targets-by-id/0B-IiQ2nqPnF9LUpwU0EzWXF0YzQ/Magma%20Gemensamt/Opinion/2024_Va&#776;rdeenka&#776;t/Grafer_Del%202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liamarkelin/Library/CloudStorage/GoogleDrive-lia.markelin@magma.fi/.shortcut-targets-by-id/0B-IiQ2nqPnF9LUpwU0EzWXF0YzQ/Magma%20Gemensamt/Opinion/2024_Va&#776;rdeenka&#776;t/Grafer_Del%202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liamarkelin/Library/CloudStorage/GoogleDrive-lia.markelin@magma.fi/.shortcut-targets-by-id/0B-IiQ2nqPnF9LUpwU0EzWXF0YzQ/Magma%20Gemensamt/Opinion/2024_Va&#776;rdeenka&#776;t/Grafer_Del%202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liamarkelin/Library/CloudStorage/GoogleDrive-lia.markelin@magma.fi/.shortcut-targets-by-id/0B-IiQ2nqPnF9LUpwU0EzWXF0YzQ/Magma%20Gemensamt/Opinion/2024_Va&#776;rdeenka&#776;t/Sa&#776;kerhet_Ko&#776;n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liamarkelin/Library/CloudStorage/GoogleDrive-lia.markelin@magma.fi/.shortcut-targets-by-id/0B-IiQ2nqPnF9LUpwU0EzWXF0YzQ/Magma%20Gemensamt/Opinion/2024_Va&#776;rdeenka&#776;t/Sa&#776;kerhet_Ko&#776;n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liamarkelin/Library/CloudStorage/GoogleDrive-lia.markelin@magma.fi/.shortcut-targets-by-id/0B-IiQ2nqPnF9LUpwU0EzWXF0YzQ/Magma%20Gemensamt/Opinion/2024_Va&#776;rdeenka&#776;t/Sa&#776;kerhet_Ko&#776;n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liamarkelin/Library/CloudStorage/GoogleDrive-lia.markelin@magma.fi/.shortcut-targets-by-id/0B-IiQ2nqPnF9LUpwU0EzWXF0YzQ/Magma%20Gemensamt/Opinion/2024_Va&#776;rdeenka&#776;t/Sa&#776;kerhet_Ko&#776;n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liamarkelin/Library/CloudStorage/GoogleDrive-lia.markelin@magma.fi/.shortcut-targets-by-id/0B-IiQ2nqPnF9LUpwU0EzWXF0YzQ/Magma%20Gemensamt/Opinion/2024_Liberalism/8293_Politiska_suorat_ja_avoime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liamarkelin/Library/CloudStorage/GoogleDrive-lia.markelin@magma.fi/.shortcut-targets-by-id/0B-IiQ2nqPnF9LUpwU0EzWXF0YzQ/Magma%20Gemensamt/Opinion/2024_Va&#776;rdeenka&#776;t/Sa&#776;kerhet_Ko&#776;n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liamarkelin/Library/CloudStorage/GoogleDrive-lia.markelin@magma.fi/.shortcut-targets-by-id/0B-IiQ2nqPnF9LUpwU0EzWXF0YzQ/Magma%20Gemensamt/Opinion/2024_Va&#776;rdeenka&#776;t/Grafer_Del%202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liamarkelin/Library/CloudStorage/GoogleDrive-lia.markelin@magma.fi/.shortcut-targets-by-id/0B-IiQ2nqPnF9LUpwU0EzWXF0YzQ/Magma%20Gemensamt/Opinion/2024_Liberalism/8293_Politiska_suorat_ja_avoime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liamarkelin/Library/CloudStorage/GoogleDrive-lia.markelin@magma.fi/.shortcut-targets-by-id/0B-IiQ2nqPnF9LUpwU0EzWXF0YzQ/Magma%20Gemensamt/Opinion/2024_Liberalism/8293_Politiska_suorat_ja_avoime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liamarkelin/Library/CloudStorage/GoogleDrive-lia.markelin@magma.fi/.shortcut-targets-by-id/0B-IiQ2nqPnF9LUpwU0EzWXF0YzQ/Magma%20Gemensamt/Opinion/2024_Liberalism/8293_Politiska_suorat_ja_avoime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liamarkelin/Library/CloudStorage/GoogleDrive-lia.markelin@magma.fi/.shortcut-targets-by-id/0B-IiQ2nqPnF9LUpwU0EzWXF0YzQ/Magma%20Gemensamt/Opinion/2024_Liberalism/8293_Politiska_suorat_ja_avoimet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liamarkelin/Library/CloudStorage/GoogleDrive-lia.markelin@magma.fi/.shortcut-targets-by-id/0B-IiQ2nqPnF9LUpwU0EzWXF0YzQ/Magma%20Gemensamt/Opinion/2024_Va&#776;rdeenka&#776;t/Grafer_Del%202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1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liamarkelin/Library/CloudStorage/GoogleDrive-lia.markelin@magma.fi/.shortcut-targets-by-id/0B-IiQ2nqPnF9LUpwU0EzWXF0YzQ/Magma%20Gemensamt/Opinion/2024_Va&#776;rdeenka&#776;t/Grafer_Del%202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8.xml"/><Relationship Id="rId2" Type="http://schemas.microsoft.com/office/2011/relationships/chartStyle" Target="style8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445529635516679"/>
          <c:y val="0.16129309122775365"/>
          <c:w val="0.73401464548553375"/>
          <c:h val="0.5932077271028519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'Om respondenterna'!$G$15:$G$18</c:f>
              <c:strCache>
                <c:ptCount val="4"/>
                <c:pt idx="0">
                  <c:v>18-34</c:v>
                </c:pt>
                <c:pt idx="1">
                  <c:v>35-49</c:v>
                </c:pt>
                <c:pt idx="2">
                  <c:v>50-64</c:v>
                </c:pt>
                <c:pt idx="3">
                  <c:v>65-85</c:v>
                </c:pt>
              </c:strCache>
            </c:strRef>
          </c:cat>
          <c:val>
            <c:numRef>
              <c:f>'Om respondenterna'!$H$15:$H$18</c:f>
              <c:numCache>
                <c:formatCode>0</c:formatCode>
                <c:ptCount val="4"/>
                <c:pt idx="0">
                  <c:v>24</c:v>
                </c:pt>
                <c:pt idx="1">
                  <c:v>20</c:v>
                </c:pt>
                <c:pt idx="2">
                  <c:v>22</c:v>
                </c:pt>
                <c:pt idx="3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9A-8A49-9B52-C7A12058FE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22573616"/>
        <c:axId val="922575344"/>
      </c:barChart>
      <c:catAx>
        <c:axId val="9225736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922575344"/>
        <c:crosses val="autoZero"/>
        <c:auto val="1"/>
        <c:lblAlgn val="ctr"/>
        <c:lblOffset val="100"/>
        <c:noMultiLvlLbl val="0"/>
      </c:catAx>
      <c:valAx>
        <c:axId val="922575344"/>
        <c:scaling>
          <c:orientation val="minMax"/>
          <c:max val="60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922573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'Oro för svenskan'!$B$28</c:f>
              <c:strCache>
                <c:ptCount val="1"/>
                <c:pt idx="0">
                  <c:v>1 inte alls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'Oro för svenskan'!$A$29:$A$32</c:f>
              <c:strCache>
                <c:ptCount val="4"/>
                <c:pt idx="0">
                  <c:v>Tillgång till vård och omsorg på svenska</c:v>
                </c:pt>
                <c:pt idx="1">
                  <c:v>Att intresset för och kunskaperna i svenska försvagas</c:v>
                </c:pt>
                <c:pt idx="2">
                  <c:v>Att svenskan blir endast ett hem- och skolspråk</c:v>
                </c:pt>
                <c:pt idx="3">
                  <c:v>Att de svenskspråkiga medierna i Finland blir färre/svagare</c:v>
                </c:pt>
              </c:strCache>
            </c:strRef>
          </c:cat>
          <c:val>
            <c:numRef>
              <c:f>'Oro för svenskan'!$B$29:$B$32</c:f>
              <c:numCache>
                <c:formatCode>General</c:formatCode>
                <c:ptCount val="4"/>
                <c:pt idx="0">
                  <c:v>5</c:v>
                </c:pt>
                <c:pt idx="1">
                  <c:v>5</c:v>
                </c:pt>
                <c:pt idx="2">
                  <c:v>8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1E-C04C-84EE-B6A3985DA45A}"/>
            </c:ext>
          </c:extLst>
        </c:ser>
        <c:ser>
          <c:idx val="1"/>
          <c:order val="1"/>
          <c:tx>
            <c:strRef>
              <c:f>'Oro för svenskan'!$C$28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6">
                <a:alpha val="74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'Oro för svenskan'!$A$29:$A$32</c:f>
              <c:strCache>
                <c:ptCount val="4"/>
                <c:pt idx="0">
                  <c:v>Tillgång till vård och omsorg på svenska</c:v>
                </c:pt>
                <c:pt idx="1">
                  <c:v>Att intresset för och kunskaperna i svenska försvagas</c:v>
                </c:pt>
                <c:pt idx="2">
                  <c:v>Att svenskan blir endast ett hem- och skolspråk</c:v>
                </c:pt>
                <c:pt idx="3">
                  <c:v>Att de svenskspråkiga medierna i Finland blir färre/svagare</c:v>
                </c:pt>
              </c:strCache>
            </c:strRef>
          </c:cat>
          <c:val>
            <c:numRef>
              <c:f>'Oro för svenskan'!$C$29:$C$32</c:f>
              <c:numCache>
                <c:formatCode>General</c:formatCode>
                <c:ptCount val="4"/>
                <c:pt idx="0">
                  <c:v>11</c:v>
                </c:pt>
                <c:pt idx="1">
                  <c:v>16</c:v>
                </c:pt>
                <c:pt idx="2">
                  <c:v>19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1E-C04C-84EE-B6A3985DA45A}"/>
            </c:ext>
          </c:extLst>
        </c:ser>
        <c:ser>
          <c:idx val="2"/>
          <c:order val="2"/>
          <c:tx>
            <c:strRef>
              <c:f>'Oro för svenskan'!$D$28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'Oro för svenskan'!$A$29:$A$32</c:f>
              <c:strCache>
                <c:ptCount val="4"/>
                <c:pt idx="0">
                  <c:v>Tillgång till vård och omsorg på svenska</c:v>
                </c:pt>
                <c:pt idx="1">
                  <c:v>Att intresset för och kunskaperna i svenska försvagas</c:v>
                </c:pt>
                <c:pt idx="2">
                  <c:v>Att svenskan blir endast ett hem- och skolspråk</c:v>
                </c:pt>
                <c:pt idx="3">
                  <c:v>Att de svenskspråkiga medierna i Finland blir färre/svagare</c:v>
                </c:pt>
              </c:strCache>
            </c:strRef>
          </c:cat>
          <c:val>
            <c:numRef>
              <c:f>'Oro för svenskan'!$D$29:$D$32</c:f>
              <c:numCache>
                <c:formatCode>General</c:formatCode>
                <c:ptCount val="4"/>
                <c:pt idx="0">
                  <c:v>22</c:v>
                </c:pt>
                <c:pt idx="1">
                  <c:v>31</c:v>
                </c:pt>
                <c:pt idx="2">
                  <c:v>30</c:v>
                </c:pt>
                <c:pt idx="3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1E-C04C-84EE-B6A3985DA45A}"/>
            </c:ext>
          </c:extLst>
        </c:ser>
        <c:ser>
          <c:idx val="3"/>
          <c:order val="3"/>
          <c:tx>
            <c:strRef>
              <c:f>'Oro för svenskan'!$E$28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C00000">
                <a:alpha val="7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'Oro för svenskan'!$A$29:$A$32</c:f>
              <c:strCache>
                <c:ptCount val="4"/>
                <c:pt idx="0">
                  <c:v>Tillgång till vård och omsorg på svenska</c:v>
                </c:pt>
                <c:pt idx="1">
                  <c:v>Att intresset för och kunskaperna i svenska försvagas</c:v>
                </c:pt>
                <c:pt idx="2">
                  <c:v>Att svenskan blir endast ett hem- och skolspråk</c:v>
                </c:pt>
                <c:pt idx="3">
                  <c:v>Att de svenskspråkiga medierna i Finland blir färre/svagare</c:v>
                </c:pt>
              </c:strCache>
            </c:strRef>
          </c:cat>
          <c:val>
            <c:numRef>
              <c:f>'Oro för svenskan'!$E$29:$E$32</c:f>
              <c:numCache>
                <c:formatCode>General</c:formatCode>
                <c:ptCount val="4"/>
                <c:pt idx="0">
                  <c:v>35</c:v>
                </c:pt>
                <c:pt idx="1">
                  <c:v>31</c:v>
                </c:pt>
                <c:pt idx="2">
                  <c:v>27</c:v>
                </c:pt>
                <c:pt idx="3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B1E-C04C-84EE-B6A3985DA45A}"/>
            </c:ext>
          </c:extLst>
        </c:ser>
        <c:ser>
          <c:idx val="4"/>
          <c:order val="4"/>
          <c:tx>
            <c:strRef>
              <c:f>'Oro för svenskan'!$F$28</c:f>
              <c:strCache>
                <c:ptCount val="1"/>
                <c:pt idx="0">
                  <c:v>5 mycket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'Oro för svenskan'!$A$29:$A$32</c:f>
              <c:strCache>
                <c:ptCount val="4"/>
                <c:pt idx="0">
                  <c:v>Tillgång till vård och omsorg på svenska</c:v>
                </c:pt>
                <c:pt idx="1">
                  <c:v>Att intresset för och kunskaperna i svenska försvagas</c:v>
                </c:pt>
                <c:pt idx="2">
                  <c:v>Att svenskan blir endast ett hem- och skolspråk</c:v>
                </c:pt>
                <c:pt idx="3">
                  <c:v>Att de svenskspråkiga medierna i Finland blir färre/svagare</c:v>
                </c:pt>
              </c:strCache>
            </c:strRef>
          </c:cat>
          <c:val>
            <c:numRef>
              <c:f>'Oro för svenskan'!$F$29:$F$32</c:f>
              <c:numCache>
                <c:formatCode>General</c:formatCode>
                <c:ptCount val="4"/>
                <c:pt idx="0">
                  <c:v>27</c:v>
                </c:pt>
                <c:pt idx="1">
                  <c:v>17</c:v>
                </c:pt>
                <c:pt idx="2">
                  <c:v>14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B1E-C04C-84EE-B6A3985DA45A}"/>
            </c:ext>
          </c:extLst>
        </c:ser>
        <c:ser>
          <c:idx val="5"/>
          <c:order val="5"/>
          <c:tx>
            <c:strRef>
              <c:f>'Oro för svenskan'!$G$28</c:f>
              <c:strCache>
                <c:ptCount val="1"/>
                <c:pt idx="0">
                  <c:v>kan inte säga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'Oro för svenskan'!$A$29:$A$32</c:f>
              <c:strCache>
                <c:ptCount val="4"/>
                <c:pt idx="0">
                  <c:v>Tillgång till vård och omsorg på svenska</c:v>
                </c:pt>
                <c:pt idx="1">
                  <c:v>Att intresset för och kunskaperna i svenska försvagas</c:v>
                </c:pt>
                <c:pt idx="2">
                  <c:v>Att svenskan blir endast ett hem- och skolspråk</c:v>
                </c:pt>
                <c:pt idx="3">
                  <c:v>Att de svenskspråkiga medierna i Finland blir färre/svagare</c:v>
                </c:pt>
              </c:strCache>
            </c:strRef>
          </c:cat>
          <c:val>
            <c:numRef>
              <c:f>'Oro för svenskan'!$G$29:$G$32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B1E-C04C-84EE-B6A3985DA45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3714879"/>
        <c:axId val="43716591"/>
      </c:barChart>
      <c:catAx>
        <c:axId val="437148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43716591"/>
        <c:crosses val="autoZero"/>
        <c:auto val="1"/>
        <c:lblAlgn val="ctr"/>
        <c:lblOffset val="100"/>
        <c:noMultiLvlLbl val="0"/>
      </c:catAx>
      <c:valAx>
        <c:axId val="43716591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437148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FI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Framtidstro!$B$13</c:f>
              <c:strCache>
                <c:ptCount val="1"/>
                <c:pt idx="0">
                  <c:v>1 inte alls relevant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Framtidstro!$A$14:$A$20</c:f>
              <c:strCache>
                <c:ptCount val="7"/>
                <c:pt idx="0">
                  <c:v>Familj och släkt</c:v>
                </c:pt>
                <c:pt idx="1">
                  <c:v>Vänner</c:v>
                </c:pt>
                <c:pt idx="2">
                  <c:v>Jag själv</c:v>
                </c:pt>
                <c:pt idx="3">
                  <c:v>Jobb</c:v>
                </c:pt>
                <c:pt idx="4">
                  <c:v>Utbildning</c:v>
                </c:pt>
                <c:pt idx="5">
                  <c:v>Tro eller livssyn</c:v>
                </c:pt>
                <c:pt idx="6">
                  <c:v>Annan organisation eller förening</c:v>
                </c:pt>
              </c:strCache>
            </c:strRef>
          </c:cat>
          <c:val>
            <c:numRef>
              <c:f>Framtidstro!$B$14:$B$20</c:f>
              <c:numCache>
                <c:formatCode>General</c:formatCode>
                <c:ptCount val="7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7</c:v>
                </c:pt>
                <c:pt idx="4">
                  <c:v>5</c:v>
                </c:pt>
                <c:pt idx="5">
                  <c:v>15</c:v>
                </c:pt>
                <c:pt idx="6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50-DE4B-9D28-92C1FFFB4CB5}"/>
            </c:ext>
          </c:extLst>
        </c:ser>
        <c:ser>
          <c:idx val="1"/>
          <c:order val="1"/>
          <c:tx>
            <c:strRef>
              <c:f>Framtidstro!$C$13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C00000">
                <a:alpha val="70623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Framtidstro!$A$14:$A$20</c:f>
              <c:strCache>
                <c:ptCount val="7"/>
                <c:pt idx="0">
                  <c:v>Familj och släkt</c:v>
                </c:pt>
                <c:pt idx="1">
                  <c:v>Vänner</c:v>
                </c:pt>
                <c:pt idx="2">
                  <c:v>Jag själv</c:v>
                </c:pt>
                <c:pt idx="3">
                  <c:v>Jobb</c:v>
                </c:pt>
                <c:pt idx="4">
                  <c:v>Utbildning</c:v>
                </c:pt>
                <c:pt idx="5">
                  <c:v>Tro eller livssyn</c:v>
                </c:pt>
                <c:pt idx="6">
                  <c:v>Annan organisation eller förening</c:v>
                </c:pt>
              </c:strCache>
            </c:strRef>
          </c:cat>
          <c:val>
            <c:numRef>
              <c:f>Framtidstro!$C$14:$C$20</c:f>
              <c:numCache>
                <c:formatCode>General</c:formatCode>
                <c:ptCount val="7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22</c:v>
                </c:pt>
                <c:pt idx="6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50-DE4B-9D28-92C1FFFB4CB5}"/>
            </c:ext>
          </c:extLst>
        </c:ser>
        <c:ser>
          <c:idx val="2"/>
          <c:order val="2"/>
          <c:tx>
            <c:strRef>
              <c:f>Framtidstro!$D$13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Framtidstro!$A$14:$A$20</c:f>
              <c:strCache>
                <c:ptCount val="7"/>
                <c:pt idx="0">
                  <c:v>Familj och släkt</c:v>
                </c:pt>
                <c:pt idx="1">
                  <c:v>Vänner</c:v>
                </c:pt>
                <c:pt idx="2">
                  <c:v>Jag själv</c:v>
                </c:pt>
                <c:pt idx="3">
                  <c:v>Jobb</c:v>
                </c:pt>
                <c:pt idx="4">
                  <c:v>Utbildning</c:v>
                </c:pt>
                <c:pt idx="5">
                  <c:v>Tro eller livssyn</c:v>
                </c:pt>
                <c:pt idx="6">
                  <c:v>Annan organisation eller förening</c:v>
                </c:pt>
              </c:strCache>
            </c:strRef>
          </c:cat>
          <c:val>
            <c:numRef>
              <c:f>Framtidstro!$D$14:$D$20</c:f>
              <c:numCache>
                <c:formatCode>General</c:formatCode>
                <c:ptCount val="7"/>
                <c:pt idx="0">
                  <c:v>13</c:v>
                </c:pt>
                <c:pt idx="1">
                  <c:v>16</c:v>
                </c:pt>
                <c:pt idx="2">
                  <c:v>20</c:v>
                </c:pt>
                <c:pt idx="3">
                  <c:v>19</c:v>
                </c:pt>
                <c:pt idx="4">
                  <c:v>24</c:v>
                </c:pt>
                <c:pt idx="5">
                  <c:v>25</c:v>
                </c:pt>
                <c:pt idx="6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50-DE4B-9D28-92C1FFFB4CB5}"/>
            </c:ext>
          </c:extLst>
        </c:ser>
        <c:ser>
          <c:idx val="3"/>
          <c:order val="3"/>
          <c:tx>
            <c:strRef>
              <c:f>Framtidstro!$E$13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6">
                <a:alpha val="73804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Framtidstro!$A$14:$A$20</c:f>
              <c:strCache>
                <c:ptCount val="7"/>
                <c:pt idx="0">
                  <c:v>Familj och släkt</c:v>
                </c:pt>
                <c:pt idx="1">
                  <c:v>Vänner</c:v>
                </c:pt>
                <c:pt idx="2">
                  <c:v>Jag själv</c:v>
                </c:pt>
                <c:pt idx="3">
                  <c:v>Jobb</c:v>
                </c:pt>
                <c:pt idx="4">
                  <c:v>Utbildning</c:v>
                </c:pt>
                <c:pt idx="5">
                  <c:v>Tro eller livssyn</c:v>
                </c:pt>
                <c:pt idx="6">
                  <c:v>Annan organisation eller förening</c:v>
                </c:pt>
              </c:strCache>
            </c:strRef>
          </c:cat>
          <c:val>
            <c:numRef>
              <c:f>Framtidstro!$E$14:$E$20</c:f>
              <c:numCache>
                <c:formatCode>General</c:formatCode>
                <c:ptCount val="7"/>
                <c:pt idx="0">
                  <c:v>26</c:v>
                </c:pt>
                <c:pt idx="1">
                  <c:v>37</c:v>
                </c:pt>
                <c:pt idx="2">
                  <c:v>35</c:v>
                </c:pt>
                <c:pt idx="3">
                  <c:v>35</c:v>
                </c:pt>
                <c:pt idx="4">
                  <c:v>38</c:v>
                </c:pt>
                <c:pt idx="5">
                  <c:v>20</c:v>
                </c:pt>
                <c:pt idx="6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C50-DE4B-9D28-92C1FFFB4CB5}"/>
            </c:ext>
          </c:extLst>
        </c:ser>
        <c:ser>
          <c:idx val="4"/>
          <c:order val="4"/>
          <c:tx>
            <c:strRef>
              <c:f>Framtidstro!$F$13</c:f>
              <c:strCache>
                <c:ptCount val="1"/>
                <c:pt idx="0">
                  <c:v>5 mycket relevant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Framtidstro!$A$14:$A$20</c:f>
              <c:strCache>
                <c:ptCount val="7"/>
                <c:pt idx="0">
                  <c:v>Familj och släkt</c:v>
                </c:pt>
                <c:pt idx="1">
                  <c:v>Vänner</c:v>
                </c:pt>
                <c:pt idx="2">
                  <c:v>Jag själv</c:v>
                </c:pt>
                <c:pt idx="3">
                  <c:v>Jobb</c:v>
                </c:pt>
                <c:pt idx="4">
                  <c:v>Utbildning</c:v>
                </c:pt>
                <c:pt idx="5">
                  <c:v>Tro eller livssyn</c:v>
                </c:pt>
                <c:pt idx="6">
                  <c:v>Annan organisation eller förening</c:v>
                </c:pt>
              </c:strCache>
            </c:strRef>
          </c:cat>
          <c:val>
            <c:numRef>
              <c:f>Framtidstro!$F$14:$F$20</c:f>
              <c:numCache>
                <c:formatCode>General</c:formatCode>
                <c:ptCount val="7"/>
                <c:pt idx="0">
                  <c:v>55</c:v>
                </c:pt>
                <c:pt idx="1">
                  <c:v>42</c:v>
                </c:pt>
                <c:pt idx="2">
                  <c:v>35</c:v>
                </c:pt>
                <c:pt idx="3">
                  <c:v>33</c:v>
                </c:pt>
                <c:pt idx="4">
                  <c:v>26</c:v>
                </c:pt>
                <c:pt idx="5">
                  <c:v>16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C50-DE4B-9D28-92C1FFFB4CB5}"/>
            </c:ext>
          </c:extLst>
        </c:ser>
        <c:ser>
          <c:idx val="5"/>
          <c:order val="5"/>
          <c:tx>
            <c:strRef>
              <c:f>Framtidstro!$G$13</c:f>
              <c:strCache>
                <c:ptCount val="1"/>
                <c:pt idx="0">
                  <c:v>kan inte säga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Framtidstro!$A$14:$A$20</c:f>
              <c:strCache>
                <c:ptCount val="7"/>
                <c:pt idx="0">
                  <c:v>Familj och släkt</c:v>
                </c:pt>
                <c:pt idx="1">
                  <c:v>Vänner</c:v>
                </c:pt>
                <c:pt idx="2">
                  <c:v>Jag själv</c:v>
                </c:pt>
                <c:pt idx="3">
                  <c:v>Jobb</c:v>
                </c:pt>
                <c:pt idx="4">
                  <c:v>Utbildning</c:v>
                </c:pt>
                <c:pt idx="5">
                  <c:v>Tro eller livssyn</c:v>
                </c:pt>
                <c:pt idx="6">
                  <c:v>Annan organisation eller förening</c:v>
                </c:pt>
              </c:strCache>
            </c:strRef>
          </c:cat>
          <c:val>
            <c:numRef>
              <c:f>Framtidstro!$G$14:$G$20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C50-DE4B-9D28-92C1FFFB4CB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834847"/>
        <c:axId val="20836559"/>
      </c:barChart>
      <c:catAx>
        <c:axId val="20834847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20836559"/>
        <c:crosses val="autoZero"/>
        <c:auto val="1"/>
        <c:lblAlgn val="ctr"/>
        <c:lblOffset val="100"/>
        <c:noMultiLvlLbl val="0"/>
      </c:catAx>
      <c:valAx>
        <c:axId val="20836559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208348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n-FI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Sheet1!$B$29</c:f>
              <c:strCache>
                <c:ptCount val="1"/>
                <c:pt idx="0">
                  <c:v>1=Inte alls relevant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Sheet1!$A$30:$A$33</c:f>
              <c:strCache>
                <c:ptCount val="4"/>
                <c:pt idx="0">
                  <c:v>Att vi är en del av Norden</c:v>
                </c:pt>
                <c:pt idx="1">
                  <c:v>Att bo i Finland</c:v>
                </c:pt>
                <c:pt idx="2">
                  <c:v>Att Finland är medlem i EU</c:v>
                </c:pt>
                <c:pt idx="3">
                  <c:v>Att Finland tillhör Nato</c:v>
                </c:pt>
              </c:strCache>
            </c:strRef>
          </c:cat>
          <c:val>
            <c:numRef>
              <c:f>Sheet1!$B$30:$B$33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15-8047-82BE-790ECD661662}"/>
            </c:ext>
          </c:extLst>
        </c:ser>
        <c:ser>
          <c:idx val="1"/>
          <c:order val="1"/>
          <c:tx>
            <c:strRef>
              <c:f>Sheet1!$C$29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C00000">
                <a:alpha val="7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Sheet1!$A$30:$A$33</c:f>
              <c:strCache>
                <c:ptCount val="4"/>
                <c:pt idx="0">
                  <c:v>Att vi är en del av Norden</c:v>
                </c:pt>
                <c:pt idx="1">
                  <c:v>Att bo i Finland</c:v>
                </c:pt>
                <c:pt idx="2">
                  <c:v>Att Finland är medlem i EU</c:v>
                </c:pt>
                <c:pt idx="3">
                  <c:v>Att Finland tillhör Nato</c:v>
                </c:pt>
              </c:strCache>
            </c:strRef>
          </c:cat>
          <c:val>
            <c:numRef>
              <c:f>Sheet1!$C$30:$C$33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7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15-8047-82BE-790ECD661662}"/>
            </c:ext>
          </c:extLst>
        </c:ser>
        <c:ser>
          <c:idx val="2"/>
          <c:order val="2"/>
          <c:tx>
            <c:strRef>
              <c:f>Sheet1!$D$29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Sheet1!$A$30:$A$33</c:f>
              <c:strCache>
                <c:ptCount val="4"/>
                <c:pt idx="0">
                  <c:v>Att vi är en del av Norden</c:v>
                </c:pt>
                <c:pt idx="1">
                  <c:v>Att bo i Finland</c:v>
                </c:pt>
                <c:pt idx="2">
                  <c:v>Att Finland är medlem i EU</c:v>
                </c:pt>
                <c:pt idx="3">
                  <c:v>Att Finland tillhör Nato</c:v>
                </c:pt>
              </c:strCache>
            </c:strRef>
          </c:cat>
          <c:val>
            <c:numRef>
              <c:f>Sheet1!$D$30:$D$33</c:f>
              <c:numCache>
                <c:formatCode>General</c:formatCode>
                <c:ptCount val="4"/>
                <c:pt idx="0">
                  <c:v>11</c:v>
                </c:pt>
                <c:pt idx="1">
                  <c:v>18</c:v>
                </c:pt>
                <c:pt idx="2">
                  <c:v>22</c:v>
                </c:pt>
                <c:pt idx="3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315-8047-82BE-790ECD661662}"/>
            </c:ext>
          </c:extLst>
        </c:ser>
        <c:ser>
          <c:idx val="3"/>
          <c:order val="3"/>
          <c:tx>
            <c:strRef>
              <c:f>Sheet1!$E$29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6">
                <a:alpha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Sheet1!$A$30:$A$33</c:f>
              <c:strCache>
                <c:ptCount val="4"/>
                <c:pt idx="0">
                  <c:v>Att vi är en del av Norden</c:v>
                </c:pt>
                <c:pt idx="1">
                  <c:v>Att bo i Finland</c:v>
                </c:pt>
                <c:pt idx="2">
                  <c:v>Att Finland är medlem i EU</c:v>
                </c:pt>
                <c:pt idx="3">
                  <c:v>Att Finland tillhör Nato</c:v>
                </c:pt>
              </c:strCache>
            </c:strRef>
          </c:cat>
          <c:val>
            <c:numRef>
              <c:f>Sheet1!$E$30:$E$33</c:f>
              <c:numCache>
                <c:formatCode>General</c:formatCode>
                <c:ptCount val="4"/>
                <c:pt idx="0">
                  <c:v>28</c:v>
                </c:pt>
                <c:pt idx="1">
                  <c:v>36</c:v>
                </c:pt>
                <c:pt idx="2">
                  <c:v>33</c:v>
                </c:pt>
                <c:pt idx="3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315-8047-82BE-790ECD661662}"/>
            </c:ext>
          </c:extLst>
        </c:ser>
        <c:ser>
          <c:idx val="4"/>
          <c:order val="4"/>
          <c:tx>
            <c:strRef>
              <c:f>Sheet1!$F$29</c:f>
              <c:strCache>
                <c:ptCount val="1"/>
                <c:pt idx="0">
                  <c:v>5=Mycket relevant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Sheet1!$A$30:$A$33</c:f>
              <c:strCache>
                <c:ptCount val="4"/>
                <c:pt idx="0">
                  <c:v>Att vi är en del av Norden</c:v>
                </c:pt>
                <c:pt idx="1">
                  <c:v>Att bo i Finland</c:v>
                </c:pt>
                <c:pt idx="2">
                  <c:v>Att Finland är medlem i EU</c:v>
                </c:pt>
                <c:pt idx="3">
                  <c:v>Att Finland tillhör Nato</c:v>
                </c:pt>
              </c:strCache>
            </c:strRef>
          </c:cat>
          <c:val>
            <c:numRef>
              <c:f>Sheet1!$F$30:$F$33</c:f>
              <c:numCache>
                <c:formatCode>General</c:formatCode>
                <c:ptCount val="4"/>
                <c:pt idx="0">
                  <c:v>56</c:v>
                </c:pt>
                <c:pt idx="1">
                  <c:v>36</c:v>
                </c:pt>
                <c:pt idx="2">
                  <c:v>35</c:v>
                </c:pt>
                <c:pt idx="3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315-8047-82BE-790ECD661662}"/>
            </c:ext>
          </c:extLst>
        </c:ser>
        <c:ser>
          <c:idx val="5"/>
          <c:order val="5"/>
          <c:tx>
            <c:strRef>
              <c:f>Sheet1!$G$29</c:f>
              <c:strCache>
                <c:ptCount val="1"/>
                <c:pt idx="0">
                  <c:v>Kan inte säga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Sheet1!$A$30:$A$33</c:f>
              <c:strCache>
                <c:ptCount val="4"/>
                <c:pt idx="0">
                  <c:v>Att vi är en del av Norden</c:v>
                </c:pt>
                <c:pt idx="1">
                  <c:v>Att bo i Finland</c:v>
                </c:pt>
                <c:pt idx="2">
                  <c:v>Att Finland är medlem i EU</c:v>
                </c:pt>
                <c:pt idx="3">
                  <c:v>Att Finland tillhör Nato</c:v>
                </c:pt>
              </c:strCache>
            </c:strRef>
          </c:cat>
          <c:val>
            <c:numRef>
              <c:f>Sheet1!$G$30:$G$33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315-8047-82BE-790ECD66166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812238479"/>
        <c:axId val="812240207"/>
      </c:barChart>
      <c:catAx>
        <c:axId val="812238479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812240207"/>
        <c:crosses val="autoZero"/>
        <c:auto val="1"/>
        <c:lblAlgn val="ctr"/>
        <c:lblOffset val="100"/>
        <c:noMultiLvlLbl val="0"/>
      </c:catAx>
      <c:valAx>
        <c:axId val="812240207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8122384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FI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24120143560911"/>
          <c:y val="3.1909106938499861E-2"/>
          <c:w val="0.87569467378102872"/>
          <c:h val="0.68865934054827127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Rättvist!$B$3</c:f>
              <c:strCache>
                <c:ptCount val="1"/>
                <c:pt idx="0">
                  <c:v>1 helt av annan åsikt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Rättvist!$A$4:$A$5</c:f>
              <c:strCache>
                <c:ptCount val="2"/>
                <c:pt idx="0">
                  <c:v>Svenskspråkiga</c:v>
                </c:pt>
                <c:pt idx="1">
                  <c:v>Finskspråkiga</c:v>
                </c:pt>
              </c:strCache>
            </c:strRef>
          </c:cat>
          <c:val>
            <c:numRef>
              <c:f>Rättvist!$B$4:$B$5</c:f>
              <c:numCache>
                <c:formatCode>General</c:formatCode>
                <c:ptCount val="2"/>
                <c:pt idx="0">
                  <c:v>6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41-B14D-AD1B-6ABC46463BB8}"/>
            </c:ext>
          </c:extLst>
        </c:ser>
        <c:ser>
          <c:idx val="1"/>
          <c:order val="1"/>
          <c:tx>
            <c:strRef>
              <c:f>Rättvist!$C$3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C00000">
                <a:alpha val="7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Rättvist!$A$4:$A$5</c:f>
              <c:strCache>
                <c:ptCount val="2"/>
                <c:pt idx="0">
                  <c:v>Svenskspråkiga</c:v>
                </c:pt>
                <c:pt idx="1">
                  <c:v>Finskspråkiga</c:v>
                </c:pt>
              </c:strCache>
            </c:strRef>
          </c:cat>
          <c:val>
            <c:numRef>
              <c:f>Rättvist!$C$4:$C$5</c:f>
              <c:numCache>
                <c:formatCode>General</c:formatCode>
                <c:ptCount val="2"/>
                <c:pt idx="0">
                  <c:v>19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41-B14D-AD1B-6ABC46463BB8}"/>
            </c:ext>
          </c:extLst>
        </c:ser>
        <c:ser>
          <c:idx val="2"/>
          <c:order val="2"/>
          <c:tx>
            <c:strRef>
              <c:f>Rättvist!$D$3</c:f>
              <c:strCache>
                <c:ptCount val="1"/>
                <c:pt idx="0">
                  <c:v>Ingen åsikt/kan inte säga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Rättvist!$A$4:$A$5</c:f>
              <c:strCache>
                <c:ptCount val="2"/>
                <c:pt idx="0">
                  <c:v>Svenskspråkiga</c:v>
                </c:pt>
                <c:pt idx="1">
                  <c:v>Finskspråkiga</c:v>
                </c:pt>
              </c:strCache>
            </c:strRef>
          </c:cat>
          <c:val>
            <c:numRef>
              <c:f>Rättvist!$D$4:$D$5</c:f>
              <c:numCache>
                <c:formatCode>General</c:formatCode>
                <c:ptCount val="2"/>
                <c:pt idx="0">
                  <c:v>26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241-B14D-AD1B-6ABC46463BB8}"/>
            </c:ext>
          </c:extLst>
        </c:ser>
        <c:ser>
          <c:idx val="3"/>
          <c:order val="3"/>
          <c:tx>
            <c:strRef>
              <c:f>Rättvist!$E$3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6">
                <a:alpha val="74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Rättvist!$A$4:$A$5</c:f>
              <c:strCache>
                <c:ptCount val="2"/>
                <c:pt idx="0">
                  <c:v>Svenskspråkiga</c:v>
                </c:pt>
                <c:pt idx="1">
                  <c:v>Finskspråkiga</c:v>
                </c:pt>
              </c:strCache>
            </c:strRef>
          </c:cat>
          <c:val>
            <c:numRef>
              <c:f>Rättvist!$E$4:$E$5</c:f>
              <c:numCache>
                <c:formatCode>General</c:formatCode>
                <c:ptCount val="2"/>
                <c:pt idx="0">
                  <c:v>33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241-B14D-AD1B-6ABC46463BB8}"/>
            </c:ext>
          </c:extLst>
        </c:ser>
        <c:ser>
          <c:idx val="4"/>
          <c:order val="4"/>
          <c:tx>
            <c:strRef>
              <c:f>Rättvist!$F$3</c:f>
              <c:strCache>
                <c:ptCount val="1"/>
                <c:pt idx="0">
                  <c:v>5 helt av samma åsikt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Rättvist!$A$4:$A$5</c:f>
              <c:strCache>
                <c:ptCount val="2"/>
                <c:pt idx="0">
                  <c:v>Svenskspråkiga</c:v>
                </c:pt>
                <c:pt idx="1">
                  <c:v>Finskspråkiga</c:v>
                </c:pt>
              </c:strCache>
            </c:strRef>
          </c:cat>
          <c:val>
            <c:numRef>
              <c:f>Rättvist!$F$4:$F$5</c:f>
              <c:numCache>
                <c:formatCode>General</c:formatCode>
                <c:ptCount val="2"/>
                <c:pt idx="0">
                  <c:v>17</c:v>
                </c:pt>
                <c:pt idx="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241-B14D-AD1B-6ABC46463BB8}"/>
            </c:ext>
          </c:extLst>
        </c:ser>
        <c:ser>
          <c:idx val="5"/>
          <c:order val="5"/>
          <c:tx>
            <c:strRef>
              <c:f>Rättvist!$G$3</c:f>
              <c:strCache>
                <c:ptCount val="1"/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Rättvist!$A$4:$A$5</c:f>
              <c:strCache>
                <c:ptCount val="2"/>
                <c:pt idx="0">
                  <c:v>Svenskspråkiga</c:v>
                </c:pt>
                <c:pt idx="1">
                  <c:v>Finskspråkiga</c:v>
                </c:pt>
              </c:strCache>
            </c:strRef>
          </c:cat>
          <c:val>
            <c:numRef>
              <c:f>Rättvist!$G$4:$G$5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5-3241-B14D-AD1B-6ABC46463BB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59443375"/>
        <c:axId val="20815247"/>
      </c:barChart>
      <c:catAx>
        <c:axId val="20594433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20815247"/>
        <c:crosses val="autoZero"/>
        <c:auto val="1"/>
        <c:lblAlgn val="ctr"/>
        <c:lblOffset val="100"/>
        <c:noMultiLvlLbl val="0"/>
      </c:catAx>
      <c:valAx>
        <c:axId val="208152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20594433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5"/>
        <c:delete val="1"/>
      </c:legendEntry>
      <c:layout>
        <c:manualLayout>
          <c:xMode val="edge"/>
          <c:yMode val="edge"/>
          <c:x val="0"/>
          <c:y val="0.85101929107296725"/>
          <c:w val="1"/>
          <c:h val="0.136011919050518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FI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sv-SE" dirty="0"/>
              <a:t>Det politiska och offentliga samtalet och beslutsfattandet borde i större utsträckning än nu handla om solidaritet mellan generationer, exempelvis i frågor som rör pensionsnivåer och klimatfrågor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Generationer!$B$5</c:f>
              <c:strCache>
                <c:ptCount val="1"/>
                <c:pt idx="0">
                  <c:v>1 helt av annan åsikt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Generationer!$A$6</c:f>
              <c:strCache>
                <c:ptCount val="1"/>
                <c:pt idx="0">
                  <c:v>Procent</c:v>
                </c:pt>
              </c:strCache>
            </c:strRef>
          </c:cat>
          <c:val>
            <c:numRef>
              <c:f>Generationer!$B$6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E3-5247-8014-E87ABF2E3789}"/>
            </c:ext>
          </c:extLst>
        </c:ser>
        <c:ser>
          <c:idx val="1"/>
          <c:order val="1"/>
          <c:tx>
            <c:strRef>
              <c:f>Generationer!$C$5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C00000">
                <a:alpha val="69599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Generationer!$A$6</c:f>
              <c:strCache>
                <c:ptCount val="1"/>
                <c:pt idx="0">
                  <c:v>Procent</c:v>
                </c:pt>
              </c:strCache>
            </c:strRef>
          </c:cat>
          <c:val>
            <c:numRef>
              <c:f>Generationer!$C$6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E3-5247-8014-E87ABF2E3789}"/>
            </c:ext>
          </c:extLst>
        </c:ser>
        <c:ser>
          <c:idx val="2"/>
          <c:order val="2"/>
          <c:tx>
            <c:strRef>
              <c:f>Generationer!$D$5</c:f>
              <c:strCache>
                <c:ptCount val="1"/>
                <c:pt idx="0">
                  <c:v>3 Ingen åsikt/kan inte säga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Generationer!$A$6</c:f>
              <c:strCache>
                <c:ptCount val="1"/>
                <c:pt idx="0">
                  <c:v>Procent</c:v>
                </c:pt>
              </c:strCache>
            </c:strRef>
          </c:cat>
          <c:val>
            <c:numRef>
              <c:f>Generationer!$D$6</c:f>
              <c:numCache>
                <c:formatCode>General</c:formatCode>
                <c:ptCount val="1"/>
                <c:pt idx="0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E3-5247-8014-E87ABF2E3789}"/>
            </c:ext>
          </c:extLst>
        </c:ser>
        <c:ser>
          <c:idx val="3"/>
          <c:order val="3"/>
          <c:tx>
            <c:strRef>
              <c:f>Generationer!$E$5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6">
                <a:alpha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Generationer!$A$6</c:f>
              <c:strCache>
                <c:ptCount val="1"/>
                <c:pt idx="0">
                  <c:v>Procent</c:v>
                </c:pt>
              </c:strCache>
            </c:strRef>
          </c:cat>
          <c:val>
            <c:numRef>
              <c:f>Generationer!$E$6</c:f>
              <c:numCache>
                <c:formatCode>General</c:formatCode>
                <c:ptCount val="1"/>
                <c:pt idx="0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6E3-5247-8014-E87ABF2E3789}"/>
            </c:ext>
          </c:extLst>
        </c:ser>
        <c:ser>
          <c:idx val="4"/>
          <c:order val="4"/>
          <c:tx>
            <c:strRef>
              <c:f>Generationer!$F$5</c:f>
              <c:strCache>
                <c:ptCount val="1"/>
                <c:pt idx="0">
                  <c:v>5 helt av samma åsikt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Generationer!$A$6</c:f>
              <c:strCache>
                <c:ptCount val="1"/>
                <c:pt idx="0">
                  <c:v>Procent</c:v>
                </c:pt>
              </c:strCache>
            </c:strRef>
          </c:cat>
          <c:val>
            <c:numRef>
              <c:f>Generationer!$F$6</c:f>
              <c:numCache>
                <c:formatCode>General</c:formatCode>
                <c:ptCount val="1"/>
                <c:pt idx="0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6E3-5247-8014-E87ABF2E378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846986191"/>
        <c:axId val="1847558175"/>
      </c:barChart>
      <c:catAx>
        <c:axId val="184698619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47558175"/>
        <c:crosses val="autoZero"/>
        <c:auto val="1"/>
        <c:lblAlgn val="ctr"/>
        <c:lblOffset val="100"/>
        <c:noMultiLvlLbl val="0"/>
      </c:catAx>
      <c:valAx>
        <c:axId val="184755817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8469861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6547119573595301"/>
          <c:w val="0.98958539068924312"/>
          <c:h val="0.219716065853313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en-FI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2400"/>
              <a:t>Hur placerar du dig själv på (den politiska) skalan höger–vänster?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'Politisk åsikt'!$A$5</c:f>
              <c:strCache>
                <c:ptCount val="1"/>
                <c:pt idx="0">
                  <c:v>1 klart till vänster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'Politisk åsikt'!$A$6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DF-9043-B091-BF2EBBF94074}"/>
            </c:ext>
          </c:extLst>
        </c:ser>
        <c:ser>
          <c:idx val="1"/>
          <c:order val="1"/>
          <c:tx>
            <c:strRef>
              <c:f>'Politisk åsikt'!$B$5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'Politisk åsikt'!$B$6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DF-9043-B091-BF2EBBF94074}"/>
            </c:ext>
          </c:extLst>
        </c:ser>
        <c:ser>
          <c:idx val="2"/>
          <c:order val="2"/>
          <c:tx>
            <c:strRef>
              <c:f>'Politisk åsikt'!$C$5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6">
                <a:alpha val="63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'Politisk åsikt'!$C$6</c:f>
              <c:numCache>
                <c:formatCode>General</c:formatCode>
                <c:ptCount val="1"/>
                <c:pt idx="0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DF-9043-B091-BF2EBBF94074}"/>
            </c:ext>
          </c:extLst>
        </c:ser>
        <c:ser>
          <c:idx val="3"/>
          <c:order val="3"/>
          <c:tx>
            <c:strRef>
              <c:f>'Politisk åsikt'!$D$5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5">
                <a:alpha val="78906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'Politisk åsikt'!$D$6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0DF-9043-B091-BF2EBBF94074}"/>
            </c:ext>
          </c:extLst>
        </c:ser>
        <c:ser>
          <c:idx val="4"/>
          <c:order val="4"/>
          <c:tx>
            <c:strRef>
              <c:f>'Politisk åsikt'!$E$5</c:f>
              <c:strCache>
                <c:ptCount val="1"/>
                <c:pt idx="0">
                  <c:v>5 klart till höger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'Politisk åsikt'!$E$6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DF-9043-B091-BF2EBBF94074}"/>
            </c:ext>
          </c:extLst>
        </c:ser>
        <c:ser>
          <c:idx val="5"/>
          <c:order val="5"/>
          <c:tx>
            <c:strRef>
              <c:f>'Politisk åsikt'!$F$5</c:f>
              <c:strCache>
                <c:ptCount val="1"/>
                <c:pt idx="0">
                  <c:v>kan inte säga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'Politisk åsikt'!$F$6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0DF-9043-B091-BF2EBBF9407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451836159"/>
        <c:axId val="1452203311"/>
      </c:barChart>
      <c:catAx>
        <c:axId val="145183615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52203311"/>
        <c:crosses val="autoZero"/>
        <c:auto val="1"/>
        <c:lblAlgn val="ctr"/>
        <c:lblOffset val="100"/>
        <c:noMultiLvlLbl val="0"/>
      </c:catAx>
      <c:valAx>
        <c:axId val="145220331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4518361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FI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sv-FI" sz="2400">
                <a:effectLst/>
              </a:rPr>
              <a:t>Det är bra att SFP sitter med i Orpos regering – Det är </a:t>
            </a:r>
            <a:r>
              <a:rPr lang="sv-FI" sz="2400" b="1">
                <a:effectLst/>
              </a:rPr>
              <a:t>inte</a:t>
            </a:r>
            <a:r>
              <a:rPr lang="sv-FI" sz="2400">
                <a:effectLst/>
              </a:rPr>
              <a:t> bra att SFP sitter med i Orpos regering</a:t>
            </a:r>
            <a:endParaRPr lang="en-FI" sz="2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FI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'SFP i regeringen'!$B$3</c:f>
              <c:strCache>
                <c:ptCount val="1"/>
                <c:pt idx="0">
                  <c:v>1 inte bra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'SFP i regeringen'!$B$4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5E-6C48-B207-D8CE945A30F7}"/>
            </c:ext>
          </c:extLst>
        </c:ser>
        <c:ser>
          <c:idx val="1"/>
          <c:order val="1"/>
          <c:tx>
            <c:strRef>
              <c:f>'SFP i regeringen'!$C$3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C00000">
                <a:alpha val="74825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'SFP i regeringen'!$C$4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5E-6C48-B207-D8CE945A30F7}"/>
            </c:ext>
          </c:extLst>
        </c:ser>
        <c:ser>
          <c:idx val="2"/>
          <c:order val="2"/>
          <c:tx>
            <c:strRef>
              <c:f>'SFP i regeringen'!$D$3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C00000">
                <a:alpha val="64521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'SFP i regeringen'!$D$4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5E-6C48-B207-D8CE945A30F7}"/>
            </c:ext>
          </c:extLst>
        </c:ser>
        <c:ser>
          <c:idx val="3"/>
          <c:order val="3"/>
          <c:tx>
            <c:strRef>
              <c:f>'SFP i regeringen'!$E$3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C00000">
                <a:alpha val="54795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'SFP i regeringen'!$E$4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25E-6C48-B207-D8CE945A30F7}"/>
            </c:ext>
          </c:extLst>
        </c:ser>
        <c:ser>
          <c:idx val="4"/>
          <c:order val="4"/>
          <c:tx>
            <c:strRef>
              <c:f>'SFP i regeringen'!$F$3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alpha val="74785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25E-6C48-B207-D8CE945A30F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'SFP i regeringen'!$F$4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25E-6C48-B207-D8CE945A30F7}"/>
            </c:ext>
          </c:extLst>
        </c:ser>
        <c:ser>
          <c:idx val="5"/>
          <c:order val="5"/>
          <c:tx>
            <c:strRef>
              <c:f>'SFP i regeringen'!$G$3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'SFP i regeringen'!$G$4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25E-6C48-B207-D8CE945A30F7}"/>
            </c:ext>
          </c:extLst>
        </c:ser>
        <c:ser>
          <c:idx val="6"/>
          <c:order val="6"/>
          <c:tx>
            <c:strRef>
              <c:f>'SFP i regeringen'!$H$3</c:f>
              <c:strCache>
                <c:ptCount val="1"/>
                <c:pt idx="0">
                  <c:v>7</c:v>
                </c:pt>
              </c:strCache>
            </c:strRef>
          </c:tx>
          <c:spPr>
            <a:solidFill>
              <a:schemeClr val="accent6">
                <a:alpha val="49996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'SFP i regeringen'!$H$4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25E-6C48-B207-D8CE945A30F7}"/>
            </c:ext>
          </c:extLst>
        </c:ser>
        <c:ser>
          <c:idx val="7"/>
          <c:order val="7"/>
          <c:tx>
            <c:strRef>
              <c:f>'SFP i regeringen'!$I$3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accent6">
                <a:alpha val="6472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'SFP i regeringen'!$I$4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25E-6C48-B207-D8CE945A30F7}"/>
            </c:ext>
          </c:extLst>
        </c:ser>
        <c:ser>
          <c:idx val="8"/>
          <c:order val="8"/>
          <c:tx>
            <c:strRef>
              <c:f>'SFP i regeringen'!$J$3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6">
                <a:alpha val="79688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'SFP i regeringen'!$J$4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25E-6C48-B207-D8CE945A30F7}"/>
            </c:ext>
          </c:extLst>
        </c:ser>
        <c:ser>
          <c:idx val="9"/>
          <c:order val="9"/>
          <c:tx>
            <c:strRef>
              <c:f>'SFP i regeringen'!$K$3</c:f>
              <c:strCache>
                <c:ptCount val="1"/>
                <c:pt idx="0">
                  <c:v>10 bra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A25E-6C48-B207-D8CE945A30F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'SFP i regeringen'!$K$4</c:f>
              <c:numCache>
                <c:formatCode>General</c:formatCode>
                <c:ptCount val="1"/>
                <c:pt idx="0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25E-6C48-B207-D8CE945A30F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685439279"/>
        <c:axId val="1686057327"/>
      </c:barChart>
      <c:catAx>
        <c:axId val="168543927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86057327"/>
        <c:crosses val="autoZero"/>
        <c:auto val="1"/>
        <c:lblAlgn val="ctr"/>
        <c:lblOffset val="100"/>
        <c:noMultiLvlLbl val="0"/>
      </c:catAx>
      <c:valAx>
        <c:axId val="168605732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6854392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FI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2400" b="1"/>
              <a:t>Valfri svenska i finska skolor  – Obligatorisk svenska i finska skolor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'Obligatorisk svenska'!$B$3</c:f>
              <c:strCache>
                <c:ptCount val="1"/>
                <c:pt idx="0">
                  <c:v>1 valfri svenska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'Obligatorisk svenska'!$B$4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F8-2545-ACD1-29E80CE39314}"/>
            </c:ext>
          </c:extLst>
        </c:ser>
        <c:ser>
          <c:idx val="1"/>
          <c:order val="1"/>
          <c:tx>
            <c:strRef>
              <c:f>'Obligatorisk svenska'!$C$3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6">
                <a:alpha val="7903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'Obligatorisk svenska'!$C$4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F8-2545-ACD1-29E80CE39314}"/>
            </c:ext>
          </c:extLst>
        </c:ser>
        <c:ser>
          <c:idx val="2"/>
          <c:order val="2"/>
          <c:tx>
            <c:strRef>
              <c:f>'Obligatorisk svenska'!$D$3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6">
                <a:alpha val="64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'Obligatorisk svenska'!$D$4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F8-2545-ACD1-29E80CE39314}"/>
            </c:ext>
          </c:extLst>
        </c:ser>
        <c:ser>
          <c:idx val="3"/>
          <c:order val="3"/>
          <c:tx>
            <c:strRef>
              <c:f>'Obligatorisk svenska'!$E$3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6">
                <a:alpha val="5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'Obligatorisk svenska'!$E$4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5F8-2545-ACD1-29E80CE39314}"/>
            </c:ext>
          </c:extLst>
        </c:ser>
        <c:ser>
          <c:idx val="4"/>
          <c:order val="4"/>
          <c:tx>
            <c:strRef>
              <c:f>'Obligatorisk svenska'!$F$3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4">
                <a:alpha val="79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'Obligatorisk svenska'!$F$4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5F8-2545-ACD1-29E80CE39314}"/>
            </c:ext>
          </c:extLst>
        </c:ser>
        <c:ser>
          <c:idx val="5"/>
          <c:order val="5"/>
          <c:tx>
            <c:strRef>
              <c:f>'Obligatorisk svenska'!$G$3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'Obligatorisk svenska'!$G$4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5F8-2545-ACD1-29E80CE39314}"/>
            </c:ext>
          </c:extLst>
        </c:ser>
        <c:ser>
          <c:idx val="6"/>
          <c:order val="6"/>
          <c:tx>
            <c:strRef>
              <c:f>'Obligatorisk svenska'!$H$3</c:f>
              <c:strCache>
                <c:ptCount val="1"/>
                <c:pt idx="0">
                  <c:v>7</c:v>
                </c:pt>
              </c:strCache>
            </c:strRef>
          </c:tx>
          <c:spPr>
            <a:solidFill>
              <a:srgbClr val="C00000">
                <a:alpha val="55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'Obligatorisk svenska'!$H$4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5F8-2545-ACD1-29E80CE39314}"/>
            </c:ext>
          </c:extLst>
        </c:ser>
        <c:ser>
          <c:idx val="7"/>
          <c:order val="7"/>
          <c:tx>
            <c:strRef>
              <c:f>'Obligatorisk svenska'!$I$3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rgbClr val="C00000">
                <a:alpha val="64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'Obligatorisk svenska'!$I$4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5F8-2545-ACD1-29E80CE39314}"/>
            </c:ext>
          </c:extLst>
        </c:ser>
        <c:ser>
          <c:idx val="8"/>
          <c:order val="8"/>
          <c:tx>
            <c:strRef>
              <c:f>'Obligatorisk svenska'!$J$3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rgbClr val="C00000">
                <a:alpha val="78962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'Obligatorisk svenska'!$J$4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5F8-2545-ACD1-29E80CE39314}"/>
            </c:ext>
          </c:extLst>
        </c:ser>
        <c:ser>
          <c:idx val="9"/>
          <c:order val="9"/>
          <c:tx>
            <c:strRef>
              <c:f>'Obligatorisk svenska'!$K$3</c:f>
              <c:strCache>
                <c:ptCount val="1"/>
                <c:pt idx="0">
                  <c:v>10 obligatorisk svenska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'Obligatorisk svenska'!$K$4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5F8-2545-ACD1-29E80CE3931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11003104"/>
        <c:axId val="211004816"/>
      </c:barChart>
      <c:catAx>
        <c:axId val="2110031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1004816"/>
        <c:crosses val="autoZero"/>
        <c:auto val="1"/>
        <c:lblAlgn val="ctr"/>
        <c:lblOffset val="100"/>
        <c:noMultiLvlLbl val="0"/>
      </c:catAx>
      <c:valAx>
        <c:axId val="2110048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211003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FI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723707811428154E-2"/>
          <c:y val="2.8787741409012604E-2"/>
          <c:w val="0.92007507513004849"/>
          <c:h val="0.7945391900691565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Invandring!$B$28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Invandring!$A$29:$A$30</c:f>
              <c:strCache>
                <c:ptCount val="2"/>
                <c:pt idx="0">
                  <c:v>Gränserna för mångkultur bör klart definieras (t.ex. vad som är tillåtet eller inte) </c:v>
                </c:pt>
                <c:pt idx="1">
                  <c:v>Ingen invandring</c:v>
                </c:pt>
              </c:strCache>
            </c:strRef>
          </c:cat>
          <c:val>
            <c:numRef>
              <c:f>Invandring!$B$29:$B$30</c:f>
              <c:numCache>
                <c:formatCode>General</c:formatCode>
                <c:ptCount val="2"/>
                <c:pt idx="0">
                  <c:v>17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95-294C-9077-B648015793FD}"/>
            </c:ext>
          </c:extLst>
        </c:ser>
        <c:ser>
          <c:idx val="1"/>
          <c:order val="1"/>
          <c:tx>
            <c:strRef>
              <c:f>Invandring!$C$28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C00000">
                <a:alpha val="8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Invandring!$A$29:$A$30</c:f>
              <c:strCache>
                <c:ptCount val="2"/>
                <c:pt idx="0">
                  <c:v>Gränserna för mångkultur bör klart definieras (t.ex. vad som är tillåtet eller inte) </c:v>
                </c:pt>
                <c:pt idx="1">
                  <c:v>Ingen invandring</c:v>
                </c:pt>
              </c:strCache>
            </c:strRef>
          </c:cat>
          <c:val>
            <c:numRef>
              <c:f>Invandring!$C$29:$C$30</c:f>
              <c:numCache>
                <c:formatCode>General</c:formatCode>
                <c:ptCount val="2"/>
                <c:pt idx="0">
                  <c:v>10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95-294C-9077-B648015793FD}"/>
            </c:ext>
          </c:extLst>
        </c:ser>
        <c:ser>
          <c:idx val="2"/>
          <c:order val="2"/>
          <c:tx>
            <c:strRef>
              <c:f>Invandring!$D$28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C00000">
                <a:alpha val="64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Invandring!$A$29:$A$30</c:f>
              <c:strCache>
                <c:ptCount val="2"/>
                <c:pt idx="0">
                  <c:v>Gränserna för mångkultur bör klart definieras (t.ex. vad som är tillåtet eller inte) </c:v>
                </c:pt>
                <c:pt idx="1">
                  <c:v>Ingen invandring</c:v>
                </c:pt>
              </c:strCache>
            </c:strRef>
          </c:cat>
          <c:val>
            <c:numRef>
              <c:f>Invandring!$D$29:$D$30</c:f>
              <c:numCache>
                <c:formatCode>General</c:formatCode>
                <c:ptCount val="2"/>
                <c:pt idx="0">
                  <c:v>12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E95-294C-9077-B648015793FD}"/>
            </c:ext>
          </c:extLst>
        </c:ser>
        <c:ser>
          <c:idx val="3"/>
          <c:order val="3"/>
          <c:tx>
            <c:strRef>
              <c:f>Invandring!$E$28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C00000">
                <a:alpha val="54516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Invandring!$A$29:$A$30</c:f>
              <c:strCache>
                <c:ptCount val="2"/>
                <c:pt idx="0">
                  <c:v>Gränserna för mångkultur bör klart definieras (t.ex. vad som är tillåtet eller inte) </c:v>
                </c:pt>
                <c:pt idx="1">
                  <c:v>Ingen invandring</c:v>
                </c:pt>
              </c:strCache>
            </c:strRef>
          </c:cat>
          <c:val>
            <c:numRef>
              <c:f>Invandring!$E$29:$E$30</c:f>
              <c:numCache>
                <c:formatCode>General</c:formatCode>
                <c:ptCount val="2"/>
                <c:pt idx="0">
                  <c:v>9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E95-294C-9077-B648015793FD}"/>
            </c:ext>
          </c:extLst>
        </c:ser>
        <c:ser>
          <c:idx val="4"/>
          <c:order val="4"/>
          <c:tx>
            <c:strRef>
              <c:f>Invandring!$F$28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FFC000">
                <a:alpha val="79911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Invandring!$A$29:$A$30</c:f>
              <c:strCache>
                <c:ptCount val="2"/>
                <c:pt idx="0">
                  <c:v>Gränserna för mångkultur bör klart definieras (t.ex. vad som är tillåtet eller inte) </c:v>
                </c:pt>
                <c:pt idx="1">
                  <c:v>Ingen invandring</c:v>
                </c:pt>
              </c:strCache>
            </c:strRef>
          </c:cat>
          <c:val>
            <c:numRef>
              <c:f>Invandring!$F$29:$F$30</c:f>
              <c:numCache>
                <c:formatCode>General</c:formatCode>
                <c:ptCount val="2"/>
                <c:pt idx="0">
                  <c:v>27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E95-294C-9077-B648015793FD}"/>
            </c:ext>
          </c:extLst>
        </c:ser>
        <c:ser>
          <c:idx val="5"/>
          <c:order val="5"/>
          <c:tx>
            <c:strRef>
              <c:f>Invandring!$G$28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Invandring!$A$29:$A$30</c:f>
              <c:strCache>
                <c:ptCount val="2"/>
                <c:pt idx="0">
                  <c:v>Gränserna för mångkultur bör klart definieras (t.ex. vad som är tillåtet eller inte) </c:v>
                </c:pt>
                <c:pt idx="1">
                  <c:v>Ingen invandring</c:v>
                </c:pt>
              </c:strCache>
            </c:strRef>
          </c:cat>
          <c:val>
            <c:numRef>
              <c:f>Invandring!$G$29:$G$30</c:f>
              <c:numCache>
                <c:formatCode>General</c:formatCode>
                <c:ptCount val="2"/>
                <c:pt idx="0">
                  <c:v>3</c:v>
                </c:pt>
                <c:pt idx="1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E95-294C-9077-B648015793FD}"/>
            </c:ext>
          </c:extLst>
        </c:ser>
        <c:ser>
          <c:idx val="6"/>
          <c:order val="6"/>
          <c:tx>
            <c:strRef>
              <c:f>Invandring!$H$28</c:f>
              <c:strCache>
                <c:ptCount val="1"/>
                <c:pt idx="0">
                  <c:v>7</c:v>
                </c:pt>
              </c:strCache>
            </c:strRef>
          </c:tx>
          <c:spPr>
            <a:solidFill>
              <a:schemeClr val="accent6">
                <a:alpha val="5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Invandring!$A$29:$A$30</c:f>
              <c:strCache>
                <c:ptCount val="2"/>
                <c:pt idx="0">
                  <c:v>Gränserna för mångkultur bör klart definieras (t.ex. vad som är tillåtet eller inte) </c:v>
                </c:pt>
                <c:pt idx="1">
                  <c:v>Ingen invandring</c:v>
                </c:pt>
              </c:strCache>
            </c:strRef>
          </c:cat>
          <c:val>
            <c:numRef>
              <c:f>Invandring!$H$29:$H$30</c:f>
              <c:numCache>
                <c:formatCode>General</c:formatCode>
                <c:ptCount val="2"/>
                <c:pt idx="0">
                  <c:v>8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E95-294C-9077-B648015793FD}"/>
            </c:ext>
          </c:extLst>
        </c:ser>
        <c:ser>
          <c:idx val="7"/>
          <c:order val="7"/>
          <c:tx>
            <c:strRef>
              <c:f>Invandring!$I$28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accent6">
                <a:alpha val="64804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Invandring!$A$29:$A$30</c:f>
              <c:strCache>
                <c:ptCount val="2"/>
                <c:pt idx="0">
                  <c:v>Gränserna för mångkultur bör klart definieras (t.ex. vad som är tillåtet eller inte) </c:v>
                </c:pt>
                <c:pt idx="1">
                  <c:v>Ingen invandring</c:v>
                </c:pt>
              </c:strCache>
            </c:strRef>
          </c:cat>
          <c:val>
            <c:numRef>
              <c:f>Invandring!$I$29:$I$30</c:f>
              <c:numCache>
                <c:formatCode>General</c:formatCode>
                <c:ptCount val="2"/>
                <c:pt idx="0">
                  <c:v>6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E95-294C-9077-B648015793FD}"/>
            </c:ext>
          </c:extLst>
        </c:ser>
        <c:ser>
          <c:idx val="8"/>
          <c:order val="8"/>
          <c:tx>
            <c:strRef>
              <c:f>Invandring!$J$28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6">
                <a:alpha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Invandring!$A$29:$A$30</c:f>
              <c:strCache>
                <c:ptCount val="2"/>
                <c:pt idx="0">
                  <c:v>Gränserna för mångkultur bör klart definieras (t.ex. vad som är tillåtet eller inte) </c:v>
                </c:pt>
                <c:pt idx="1">
                  <c:v>Ingen invandring</c:v>
                </c:pt>
              </c:strCache>
            </c:strRef>
          </c:cat>
          <c:val>
            <c:numRef>
              <c:f>Invandring!$J$29:$J$30</c:f>
              <c:numCache>
                <c:formatCode>General</c:formatCode>
                <c:ptCount val="2"/>
                <c:pt idx="0">
                  <c:v>2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E95-294C-9077-B648015793FD}"/>
            </c:ext>
          </c:extLst>
        </c:ser>
        <c:ser>
          <c:idx val="9"/>
          <c:order val="9"/>
          <c:tx>
            <c:strRef>
              <c:f>Invandring!$K$28</c:f>
              <c:strCache>
                <c:ptCount val="1"/>
                <c:pt idx="0">
                  <c:v>10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Invandring!$A$29:$A$30</c:f>
              <c:strCache>
                <c:ptCount val="2"/>
                <c:pt idx="0">
                  <c:v>Gränserna för mångkultur bör klart definieras (t.ex. vad som är tillåtet eller inte) </c:v>
                </c:pt>
                <c:pt idx="1">
                  <c:v>Ingen invandring</c:v>
                </c:pt>
              </c:strCache>
            </c:strRef>
          </c:cat>
          <c:val>
            <c:numRef>
              <c:f>Invandring!$K$29:$K$30</c:f>
              <c:numCache>
                <c:formatCode>General</c:formatCode>
                <c:ptCount val="2"/>
                <c:pt idx="0">
                  <c:v>7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E95-294C-9077-B648015793F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553044623"/>
        <c:axId val="1553046335"/>
      </c:barChart>
      <c:catAx>
        <c:axId val="1553044623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53046335"/>
        <c:crosses val="autoZero"/>
        <c:auto val="1"/>
        <c:lblAlgn val="ctr"/>
        <c:lblOffset val="100"/>
        <c:noMultiLvlLbl val="0"/>
      </c:catAx>
      <c:valAx>
        <c:axId val="15530463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5530446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FI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Värderingar!$B$15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Värderingar!$A$16:$A$18</c:f>
              <c:strCache>
                <c:ptCount val="3"/>
                <c:pt idx="0">
                  <c:v>Privata välfärdstjänster</c:v>
                </c:pt>
                <c:pt idx="1">
                  <c:v>Vin bör säljas endast av Alko </c:v>
                </c:pt>
                <c:pt idx="2">
                  <c:v>AI är möjlighet </c:v>
                </c:pt>
              </c:strCache>
            </c:strRef>
          </c:cat>
          <c:val>
            <c:numRef>
              <c:f>Värderingar!$B$16:$B$18</c:f>
              <c:numCache>
                <c:formatCode>General</c:formatCode>
                <c:ptCount val="3"/>
                <c:pt idx="0">
                  <c:v>4</c:v>
                </c:pt>
                <c:pt idx="1">
                  <c:v>31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AC-F94D-BFB9-1D3BDBCE360E}"/>
            </c:ext>
          </c:extLst>
        </c:ser>
        <c:ser>
          <c:idx val="1"/>
          <c:order val="1"/>
          <c:tx>
            <c:strRef>
              <c:f>Värderingar!$C$15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6">
                <a:alpha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Värderingar!$A$16:$A$18</c:f>
              <c:strCache>
                <c:ptCount val="3"/>
                <c:pt idx="0">
                  <c:v>Privata välfärdstjänster</c:v>
                </c:pt>
                <c:pt idx="1">
                  <c:v>Vin bör säljas endast av Alko </c:v>
                </c:pt>
                <c:pt idx="2">
                  <c:v>AI är möjlighet </c:v>
                </c:pt>
              </c:strCache>
            </c:strRef>
          </c:cat>
          <c:val>
            <c:numRef>
              <c:f>Värderingar!$C$16:$C$18</c:f>
              <c:numCache>
                <c:formatCode>General</c:formatCode>
                <c:ptCount val="3"/>
                <c:pt idx="0">
                  <c:v>1</c:v>
                </c:pt>
                <c:pt idx="1">
                  <c:v>6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AC-F94D-BFB9-1D3BDBCE360E}"/>
            </c:ext>
          </c:extLst>
        </c:ser>
        <c:ser>
          <c:idx val="2"/>
          <c:order val="2"/>
          <c:tx>
            <c:strRef>
              <c:f>Värderingar!$D$15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6">
                <a:alpha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Värderingar!$A$16:$A$18</c:f>
              <c:strCache>
                <c:ptCount val="3"/>
                <c:pt idx="0">
                  <c:v>Privata välfärdstjänster</c:v>
                </c:pt>
                <c:pt idx="1">
                  <c:v>Vin bör säljas endast av Alko </c:v>
                </c:pt>
                <c:pt idx="2">
                  <c:v>AI är möjlighet </c:v>
                </c:pt>
              </c:strCache>
            </c:strRef>
          </c:cat>
          <c:val>
            <c:numRef>
              <c:f>Värderingar!$D$16:$D$18</c:f>
              <c:numCache>
                <c:formatCode>General</c:formatCode>
                <c:ptCount val="3"/>
                <c:pt idx="0">
                  <c:v>5</c:v>
                </c:pt>
                <c:pt idx="1">
                  <c:v>9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2AC-F94D-BFB9-1D3BDBCE360E}"/>
            </c:ext>
          </c:extLst>
        </c:ser>
        <c:ser>
          <c:idx val="3"/>
          <c:order val="3"/>
          <c:tx>
            <c:strRef>
              <c:f>Värderingar!$E$15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6">
                <a:alpha val="58865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Värderingar!$A$16:$A$18</c:f>
              <c:strCache>
                <c:ptCount val="3"/>
                <c:pt idx="0">
                  <c:v>Privata välfärdstjänster</c:v>
                </c:pt>
                <c:pt idx="1">
                  <c:v>Vin bör säljas endast av Alko </c:v>
                </c:pt>
                <c:pt idx="2">
                  <c:v>AI är möjlighet </c:v>
                </c:pt>
              </c:strCache>
            </c:strRef>
          </c:cat>
          <c:val>
            <c:numRef>
              <c:f>Värderingar!$E$16:$E$18</c:f>
              <c:numCache>
                <c:formatCode>General</c:formatCode>
                <c:ptCount val="3"/>
                <c:pt idx="0">
                  <c:v>5</c:v>
                </c:pt>
                <c:pt idx="1">
                  <c:v>2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2AC-F94D-BFB9-1D3BDBCE360E}"/>
            </c:ext>
          </c:extLst>
        </c:ser>
        <c:ser>
          <c:idx val="4"/>
          <c:order val="4"/>
          <c:tx>
            <c:strRef>
              <c:f>Värderingar!$F$15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4">
                <a:alpha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Värderingar!$A$16:$A$18</c:f>
              <c:strCache>
                <c:ptCount val="3"/>
                <c:pt idx="0">
                  <c:v>Privata välfärdstjänster</c:v>
                </c:pt>
                <c:pt idx="1">
                  <c:v>Vin bör säljas endast av Alko </c:v>
                </c:pt>
                <c:pt idx="2">
                  <c:v>AI är möjlighet </c:v>
                </c:pt>
              </c:strCache>
            </c:strRef>
          </c:cat>
          <c:val>
            <c:numRef>
              <c:f>Värderingar!$F$16:$F$18</c:f>
              <c:numCache>
                <c:formatCode>General</c:formatCode>
                <c:ptCount val="3"/>
                <c:pt idx="0">
                  <c:v>23</c:v>
                </c:pt>
                <c:pt idx="1">
                  <c:v>14</c:v>
                </c:pt>
                <c:pt idx="2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2AC-F94D-BFB9-1D3BDBCE360E}"/>
            </c:ext>
          </c:extLst>
        </c:ser>
        <c:ser>
          <c:idx val="5"/>
          <c:order val="5"/>
          <c:tx>
            <c:strRef>
              <c:f>Värderingar!$G$15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Värderingar!$A$16:$A$18</c:f>
              <c:strCache>
                <c:ptCount val="3"/>
                <c:pt idx="0">
                  <c:v>Privata välfärdstjänster</c:v>
                </c:pt>
                <c:pt idx="1">
                  <c:v>Vin bör säljas endast av Alko </c:v>
                </c:pt>
                <c:pt idx="2">
                  <c:v>AI är möjlighet </c:v>
                </c:pt>
              </c:strCache>
            </c:strRef>
          </c:cat>
          <c:val>
            <c:numRef>
              <c:f>Värderingar!$G$16:$G$18</c:f>
              <c:numCache>
                <c:formatCode>General</c:formatCode>
                <c:ptCount val="3"/>
                <c:pt idx="0">
                  <c:v>6</c:v>
                </c:pt>
                <c:pt idx="1">
                  <c:v>2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2AC-F94D-BFB9-1D3BDBCE360E}"/>
            </c:ext>
          </c:extLst>
        </c:ser>
        <c:ser>
          <c:idx val="6"/>
          <c:order val="6"/>
          <c:tx>
            <c:strRef>
              <c:f>Värderingar!$H$15</c:f>
              <c:strCache>
                <c:ptCount val="1"/>
                <c:pt idx="0">
                  <c:v>7</c:v>
                </c:pt>
              </c:strCache>
            </c:strRef>
          </c:tx>
          <c:spPr>
            <a:solidFill>
              <a:srgbClr val="C00000">
                <a:alpha val="6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Värderingar!$A$16:$A$18</c:f>
              <c:strCache>
                <c:ptCount val="3"/>
                <c:pt idx="0">
                  <c:v>Privata välfärdstjänster</c:v>
                </c:pt>
                <c:pt idx="1">
                  <c:v>Vin bör säljas endast av Alko </c:v>
                </c:pt>
                <c:pt idx="2">
                  <c:v>AI är möjlighet </c:v>
                </c:pt>
              </c:strCache>
            </c:strRef>
          </c:cat>
          <c:val>
            <c:numRef>
              <c:f>Värderingar!$H$16:$H$18</c:f>
              <c:numCache>
                <c:formatCode>General</c:formatCode>
                <c:ptCount val="3"/>
                <c:pt idx="0">
                  <c:v>14</c:v>
                </c:pt>
                <c:pt idx="1">
                  <c:v>8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2AC-F94D-BFB9-1D3BDBCE360E}"/>
            </c:ext>
          </c:extLst>
        </c:ser>
        <c:ser>
          <c:idx val="7"/>
          <c:order val="7"/>
          <c:tx>
            <c:strRef>
              <c:f>Värderingar!$I$15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rgbClr val="C00000">
                <a:alpha val="66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Värderingar!$A$16:$A$18</c:f>
              <c:strCache>
                <c:ptCount val="3"/>
                <c:pt idx="0">
                  <c:v>Privata välfärdstjänster</c:v>
                </c:pt>
                <c:pt idx="1">
                  <c:v>Vin bör säljas endast av Alko </c:v>
                </c:pt>
                <c:pt idx="2">
                  <c:v>AI är möjlighet </c:v>
                </c:pt>
              </c:strCache>
            </c:strRef>
          </c:cat>
          <c:val>
            <c:numRef>
              <c:f>Värderingar!$I$16:$I$18</c:f>
              <c:numCache>
                <c:formatCode>General</c:formatCode>
                <c:ptCount val="3"/>
                <c:pt idx="0">
                  <c:v>18</c:v>
                </c:pt>
                <c:pt idx="1">
                  <c:v>8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2AC-F94D-BFB9-1D3BDBCE360E}"/>
            </c:ext>
          </c:extLst>
        </c:ser>
        <c:ser>
          <c:idx val="8"/>
          <c:order val="8"/>
          <c:tx>
            <c:strRef>
              <c:f>Värderingar!$J$15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rgbClr val="C00000">
                <a:alpha val="79668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Värderingar!$A$16:$A$18</c:f>
              <c:strCache>
                <c:ptCount val="3"/>
                <c:pt idx="0">
                  <c:v>Privata välfärdstjänster</c:v>
                </c:pt>
                <c:pt idx="1">
                  <c:v>Vin bör säljas endast av Alko </c:v>
                </c:pt>
                <c:pt idx="2">
                  <c:v>AI är möjlighet </c:v>
                </c:pt>
              </c:strCache>
            </c:strRef>
          </c:cat>
          <c:val>
            <c:numRef>
              <c:f>Värderingar!$J$16:$J$18</c:f>
              <c:numCache>
                <c:formatCode>General</c:formatCode>
                <c:ptCount val="3"/>
                <c:pt idx="0">
                  <c:v>7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2AC-F94D-BFB9-1D3BDBCE360E}"/>
            </c:ext>
          </c:extLst>
        </c:ser>
        <c:ser>
          <c:idx val="9"/>
          <c:order val="9"/>
          <c:tx>
            <c:strRef>
              <c:f>Värderingar!$K$15</c:f>
              <c:strCache>
                <c:ptCount val="1"/>
                <c:pt idx="0">
                  <c:v>10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Värderingar!$A$16:$A$18</c:f>
              <c:strCache>
                <c:ptCount val="3"/>
                <c:pt idx="0">
                  <c:v>Privata välfärdstjänster</c:v>
                </c:pt>
                <c:pt idx="1">
                  <c:v>Vin bör säljas endast av Alko </c:v>
                </c:pt>
                <c:pt idx="2">
                  <c:v>AI är möjlighet </c:v>
                </c:pt>
              </c:strCache>
            </c:strRef>
          </c:cat>
          <c:val>
            <c:numRef>
              <c:f>Värderingar!$K$16:$K$18</c:f>
              <c:numCache>
                <c:formatCode>General</c:formatCode>
                <c:ptCount val="3"/>
                <c:pt idx="0">
                  <c:v>16</c:v>
                </c:pt>
                <c:pt idx="1">
                  <c:v>19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2AC-F94D-BFB9-1D3BDBCE360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2117040"/>
        <c:axId val="22420000"/>
      </c:barChart>
      <c:catAx>
        <c:axId val="221170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2420000"/>
        <c:crosses val="autoZero"/>
        <c:auto val="1"/>
        <c:lblAlgn val="ctr"/>
        <c:lblOffset val="100"/>
        <c:noMultiLvlLbl val="0"/>
      </c:catAx>
      <c:valAx>
        <c:axId val="224200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22117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698734933014889"/>
          <c:y val="0.1711108633078483"/>
          <c:w val="0.73851028100160465"/>
          <c:h val="0.7477529277568306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'Om respondenterna'!$G$30:$G$33</c:f>
              <c:strCache>
                <c:ptCount val="4"/>
                <c:pt idx="0">
                  <c:v>0–2500 euro</c:v>
                </c:pt>
                <c:pt idx="1">
                  <c:v>2500–5000 euro</c:v>
                </c:pt>
                <c:pt idx="2">
                  <c:v>5000 euro eller mer</c:v>
                </c:pt>
                <c:pt idx="3">
                  <c:v>kan inte säga</c:v>
                </c:pt>
              </c:strCache>
            </c:strRef>
          </c:cat>
          <c:val>
            <c:numRef>
              <c:f>'Om respondenterna'!$H$30:$H$33</c:f>
              <c:numCache>
                <c:formatCode>0</c:formatCode>
                <c:ptCount val="4"/>
                <c:pt idx="0">
                  <c:v>41</c:v>
                </c:pt>
                <c:pt idx="1">
                  <c:v>48</c:v>
                </c:pt>
                <c:pt idx="2">
                  <c:v>9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2B-254F-A402-53C5E992C1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01472528"/>
        <c:axId val="826851744"/>
      </c:barChart>
      <c:catAx>
        <c:axId val="4014725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826851744"/>
        <c:crosses val="autoZero"/>
        <c:auto val="1"/>
        <c:lblAlgn val="ctr"/>
        <c:lblOffset val="100"/>
        <c:noMultiLvlLbl val="0"/>
      </c:catAx>
      <c:valAx>
        <c:axId val="82685174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401472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b="1"/>
              <a:t>I vilken utsträckning oroar du dig för följande: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'Oroar sig för'!$C$51</c:f>
              <c:strCache>
                <c:ptCount val="1"/>
                <c:pt idx="0">
                  <c:v>man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'Oroar sig för'!$A$52:$A$59</c:f>
              <c:strCache>
                <c:ptCount val="7"/>
                <c:pt idx="0">
                  <c:v>Situationen inom hälso- och åldringvården</c:v>
                </c:pt>
                <c:pt idx="3">
                  <c:v>Ökad psykisk ohälsa</c:v>
                </c:pt>
                <c:pt idx="6">
                  <c:v>Svenskans framtid i Finland</c:v>
                </c:pt>
              </c:strCache>
              <c:extLst/>
            </c:strRef>
          </c:cat>
          <c:val>
            <c:numRef>
              <c:f>'Oroar sig för'!$C$52:$C$59</c:f>
              <c:numCache>
                <c:formatCode>0%</c:formatCode>
                <c:ptCount val="8"/>
                <c:pt idx="0">
                  <c:v>0.48</c:v>
                </c:pt>
                <c:pt idx="1">
                  <c:v>0.19</c:v>
                </c:pt>
                <c:pt idx="3">
                  <c:v>0.35</c:v>
                </c:pt>
                <c:pt idx="4">
                  <c:v>0.32</c:v>
                </c:pt>
                <c:pt idx="6">
                  <c:v>0.39</c:v>
                </c:pt>
                <c:pt idx="7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46-C84F-8D97-93AB6AA8BD91}"/>
            </c:ext>
          </c:extLst>
        </c:ser>
        <c:ser>
          <c:idx val="1"/>
          <c:order val="1"/>
          <c:tx>
            <c:strRef>
              <c:f>'Oroar sig för'!$D$51</c:f>
              <c:strCache>
                <c:ptCount val="1"/>
                <c:pt idx="0">
                  <c:v>kvinna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'Oroar sig för'!$A$52:$A$59</c:f>
              <c:strCache>
                <c:ptCount val="7"/>
                <c:pt idx="0">
                  <c:v>Situationen inom hälso- och åldringvården</c:v>
                </c:pt>
                <c:pt idx="3">
                  <c:v>Ökad psykisk ohälsa</c:v>
                </c:pt>
                <c:pt idx="6">
                  <c:v>Svenskans framtid i Finland</c:v>
                </c:pt>
              </c:strCache>
              <c:extLst/>
            </c:strRef>
          </c:cat>
          <c:val>
            <c:numRef>
              <c:f>'Oroar sig för'!$D$52:$D$59</c:f>
              <c:numCache>
                <c:formatCode>0%</c:formatCode>
                <c:ptCount val="8"/>
                <c:pt idx="0">
                  <c:v>0.74</c:v>
                </c:pt>
                <c:pt idx="1">
                  <c:v>0.05</c:v>
                </c:pt>
                <c:pt idx="3">
                  <c:v>0.61</c:v>
                </c:pt>
                <c:pt idx="4">
                  <c:v>0.12</c:v>
                </c:pt>
                <c:pt idx="6">
                  <c:v>0.51</c:v>
                </c:pt>
                <c:pt idx="7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46-C84F-8D97-93AB6AA8BD9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553490815"/>
        <c:axId val="1553492527"/>
      </c:barChart>
      <c:catAx>
        <c:axId val="155349081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553492527"/>
        <c:crosses val="autoZero"/>
        <c:auto val="1"/>
        <c:lblAlgn val="ctr"/>
        <c:lblOffset val="100"/>
        <c:noMultiLvlLbl val="0"/>
      </c:catAx>
      <c:valAx>
        <c:axId val="1553492527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5534908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FI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Svenskan_ålder!$B$68</c:f>
              <c:strCache>
                <c:ptCount val="1"/>
                <c:pt idx="0">
                  <c:v>Under 40-åringar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Svenskan_ålder!$A$69:$A$94</c:f>
              <c:strCache>
                <c:ptCount val="26"/>
                <c:pt idx="0">
                  <c:v>…tillgång till vård och</c:v>
                </c:pt>
                <c:pt idx="1">
                  <c:v>omsorg på svenska </c:v>
                </c:pt>
                <c:pt idx="3">
                  <c:v>…att intresset för och</c:v>
                </c:pt>
                <c:pt idx="4">
                  <c:v>kunskaperna i svenska</c:v>
                </c:pt>
                <c:pt idx="5">
                  <c:v>försvagas? </c:v>
                </c:pt>
                <c:pt idx="7">
                  <c:v>…att svenskan blir endast </c:v>
                </c:pt>
                <c:pt idx="8">
                  <c:v>ett hem- och skolspråk? </c:v>
                </c:pt>
                <c:pt idx="10">
                  <c:v>…de svenskspråkiga</c:v>
                </c:pt>
                <c:pt idx="11">
                  <c:v>medierna i Finland blir</c:v>
                </c:pt>
                <c:pt idx="13">
                  <c:v>…barns och ungas</c:v>
                </c:pt>
                <c:pt idx="14">
                  <c:v>möjligheter att utveckla</c:v>
                </c:pt>
                <c:pt idx="15">
                  <c:v>en svenskspråkig identitet </c:v>
                </c:pt>
                <c:pt idx="17">
                  <c:v>…den svenskspråkiga</c:v>
                </c:pt>
                <c:pt idx="18">
                  <c:v>dagvården och skolan? </c:v>
                </c:pt>
                <c:pt idx="20">
                  <c:v>…svenska traditioners</c:v>
                </c:pt>
                <c:pt idx="21">
                  <c:v>fortlevnad (t.ex. Lucia,</c:v>
                </c:pt>
                <c:pt idx="22">
                  <c:v>Stafettkarnevalen, Sångfester)? </c:v>
                </c:pt>
                <c:pt idx="24">
                  <c:v>…konflikt mellan svenskan  </c:v>
                </c:pt>
                <c:pt idx="25">
                  <c:v>och nya språkminoriteter? </c:v>
                </c:pt>
              </c:strCache>
            </c:strRef>
          </c:cat>
          <c:val>
            <c:numRef>
              <c:f>Svenskan_ålder!$B$69:$B$94</c:f>
              <c:numCache>
                <c:formatCode>General</c:formatCode>
                <c:ptCount val="26"/>
                <c:pt idx="0">
                  <c:v>57</c:v>
                </c:pt>
                <c:pt idx="3">
                  <c:v>36</c:v>
                </c:pt>
                <c:pt idx="7">
                  <c:v>32</c:v>
                </c:pt>
                <c:pt idx="10">
                  <c:v>22</c:v>
                </c:pt>
                <c:pt idx="13">
                  <c:v>23</c:v>
                </c:pt>
                <c:pt idx="17">
                  <c:v>20</c:v>
                </c:pt>
                <c:pt idx="20">
                  <c:v>11</c:v>
                </c:pt>
                <c:pt idx="2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CC-B34B-8C78-765323ED2935}"/>
            </c:ext>
          </c:extLst>
        </c:ser>
        <c:ser>
          <c:idx val="1"/>
          <c:order val="1"/>
          <c:tx>
            <c:strRef>
              <c:f>Svenskan_ålder!$C$68</c:f>
              <c:strCache>
                <c:ptCount val="1"/>
                <c:pt idx="0">
                  <c:v>60+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Svenskan_ålder!$A$69:$A$94</c:f>
              <c:strCache>
                <c:ptCount val="26"/>
                <c:pt idx="0">
                  <c:v>…tillgång till vård och</c:v>
                </c:pt>
                <c:pt idx="1">
                  <c:v>omsorg på svenska </c:v>
                </c:pt>
                <c:pt idx="3">
                  <c:v>…att intresset för och</c:v>
                </c:pt>
                <c:pt idx="4">
                  <c:v>kunskaperna i svenska</c:v>
                </c:pt>
                <c:pt idx="5">
                  <c:v>försvagas? </c:v>
                </c:pt>
                <c:pt idx="7">
                  <c:v>…att svenskan blir endast </c:v>
                </c:pt>
                <c:pt idx="8">
                  <c:v>ett hem- och skolspråk? </c:v>
                </c:pt>
                <c:pt idx="10">
                  <c:v>…de svenskspråkiga</c:v>
                </c:pt>
                <c:pt idx="11">
                  <c:v>medierna i Finland blir</c:v>
                </c:pt>
                <c:pt idx="13">
                  <c:v>…barns och ungas</c:v>
                </c:pt>
                <c:pt idx="14">
                  <c:v>möjligheter att utveckla</c:v>
                </c:pt>
                <c:pt idx="15">
                  <c:v>en svenskspråkig identitet </c:v>
                </c:pt>
                <c:pt idx="17">
                  <c:v>…den svenskspråkiga</c:v>
                </c:pt>
                <c:pt idx="18">
                  <c:v>dagvården och skolan? </c:v>
                </c:pt>
                <c:pt idx="20">
                  <c:v>…svenska traditioners</c:v>
                </c:pt>
                <c:pt idx="21">
                  <c:v>fortlevnad (t.ex. Lucia,</c:v>
                </c:pt>
                <c:pt idx="22">
                  <c:v>Stafettkarnevalen, Sångfester)? </c:v>
                </c:pt>
                <c:pt idx="24">
                  <c:v>…konflikt mellan svenskan  </c:v>
                </c:pt>
                <c:pt idx="25">
                  <c:v>och nya språkminoriteter? </c:v>
                </c:pt>
              </c:strCache>
            </c:strRef>
          </c:cat>
          <c:val>
            <c:numRef>
              <c:f>Svenskan_ålder!$C$69:$C$94</c:f>
              <c:numCache>
                <c:formatCode>General</c:formatCode>
                <c:ptCount val="26"/>
                <c:pt idx="0">
                  <c:v>68</c:v>
                </c:pt>
                <c:pt idx="3">
                  <c:v>55</c:v>
                </c:pt>
                <c:pt idx="7">
                  <c:v>48</c:v>
                </c:pt>
                <c:pt idx="10">
                  <c:v>44</c:v>
                </c:pt>
                <c:pt idx="13">
                  <c:v>40</c:v>
                </c:pt>
                <c:pt idx="17">
                  <c:v>35</c:v>
                </c:pt>
                <c:pt idx="20">
                  <c:v>25</c:v>
                </c:pt>
                <c:pt idx="24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CC-B34B-8C78-765323ED293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11248208"/>
        <c:axId val="211249920"/>
      </c:barChart>
      <c:catAx>
        <c:axId val="2112482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211249920"/>
        <c:crosses val="autoZero"/>
        <c:auto val="1"/>
        <c:lblAlgn val="ctr"/>
        <c:lblOffset val="100"/>
        <c:noMultiLvlLbl val="0"/>
      </c:catAx>
      <c:valAx>
        <c:axId val="21124992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211248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02798430683971"/>
          <c:y val="0.40317147856517938"/>
          <c:w val="0.70382799711011723"/>
          <c:h val="0.4894674103237095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'Om respondenterna'!$G$8:$G$10</c:f>
              <c:strCache>
                <c:ptCount val="3"/>
                <c:pt idx="0">
                  <c:v>Nyland</c:v>
                </c:pt>
                <c:pt idx="1">
                  <c:v>Egentliga Finland</c:v>
                </c:pt>
                <c:pt idx="2">
                  <c:v>Österbotten</c:v>
                </c:pt>
              </c:strCache>
            </c:strRef>
          </c:cat>
          <c:val>
            <c:numRef>
              <c:f>'Om respondenterna'!$H$8:$H$10</c:f>
              <c:numCache>
                <c:formatCode>0</c:formatCode>
                <c:ptCount val="3"/>
                <c:pt idx="0">
                  <c:v>53</c:v>
                </c:pt>
                <c:pt idx="1">
                  <c:v>11</c:v>
                </c:pt>
                <c:pt idx="2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71-8A4B-9B87-427DC02725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36311375"/>
        <c:axId val="736224447"/>
      </c:barChart>
      <c:catAx>
        <c:axId val="73631137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736224447"/>
        <c:crosses val="autoZero"/>
        <c:auto val="1"/>
        <c:lblAlgn val="ctr"/>
        <c:lblOffset val="100"/>
        <c:noMultiLvlLbl val="0"/>
      </c:catAx>
      <c:valAx>
        <c:axId val="7362244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7363113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825693275943813"/>
          <c:y val="0.36623625017917305"/>
          <c:w val="0.72500162686275782"/>
          <c:h val="0.5264027197099092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'Om respondenterna'!$G$23:$G$24</c:f>
              <c:strCache>
                <c:ptCount val="2"/>
                <c:pt idx="0">
                  <c:v>Kvinna</c:v>
                </c:pt>
                <c:pt idx="1">
                  <c:v>Man</c:v>
                </c:pt>
              </c:strCache>
            </c:strRef>
          </c:cat>
          <c:val>
            <c:numRef>
              <c:f>'Om respondenterna'!$H$23:$H$24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BE-D248-A320-154336BB23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22610576"/>
        <c:axId val="931022064"/>
      </c:barChart>
      <c:catAx>
        <c:axId val="21226105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931022064"/>
        <c:crosses val="autoZero"/>
        <c:auto val="1"/>
        <c:lblAlgn val="ctr"/>
        <c:lblOffset val="100"/>
        <c:noMultiLvlLbl val="0"/>
      </c:catAx>
      <c:valAx>
        <c:axId val="93102206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122610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3200" b="1" i="0" u="none" strike="noStrike" kern="1200" spc="0" baseline="0" dirty="0">
                <a:solidFill>
                  <a:schemeClr val="tx1"/>
                </a:solidFill>
              </a:rPr>
              <a:t>…</a:t>
            </a:r>
            <a:r>
              <a:rPr lang="en-GB" sz="3200" b="1" i="0" u="none" strike="noStrike" kern="1200" spc="0" baseline="0" dirty="0" err="1">
                <a:solidFill>
                  <a:schemeClr val="tx1"/>
                </a:solidFill>
              </a:rPr>
              <a:t>klimatförändring</a:t>
            </a:r>
            <a:r>
              <a:rPr lang="en-GB" sz="3200" b="1" i="0" u="none" strike="noStrike" kern="1200" spc="0" baseline="0" dirty="0">
                <a:solidFill>
                  <a:schemeClr val="tx1"/>
                </a:solidFill>
              </a:rPr>
              <a:t>?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title>
    <c:autoTitleDeleted val="0"/>
    <c:plotArea>
      <c:layout>
        <c:manualLayout>
          <c:layoutTarget val="inner"/>
          <c:xMode val="edge"/>
          <c:yMode val="edge"/>
          <c:x val="2.6930926483679875E-2"/>
          <c:y val="0.18516991315901887"/>
          <c:w val="0.93912671107452628"/>
          <c:h val="0.5510788584163819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 inte alls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43-F749-B6DD-5E93B4B6A2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6">
                <a:alpha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43-F749-B6DD-5E93B4B6A26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43-F749-B6DD-5E93B4B6A26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C00000">
                <a:alpha val="75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43-F749-B6DD-5E93B4B6A26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 mycket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Sheet1!$F$2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F43-F749-B6DD-5E93B4B6A26D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kan inte säga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Sheet1!$G$2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F43-F749-B6DD-5E93B4B6A26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177326479"/>
        <c:axId val="1176950735"/>
      </c:barChart>
      <c:catAx>
        <c:axId val="11773264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176950735"/>
        <c:crosses val="autoZero"/>
        <c:auto val="1"/>
        <c:lblAlgn val="ctr"/>
        <c:lblOffset val="100"/>
        <c:noMultiLvlLbl val="0"/>
      </c:catAx>
      <c:valAx>
        <c:axId val="11769507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1773264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sv-SE" sz="1800" b="1" dirty="0"/>
              <a:t>Alla (HS mätning 23.12.2023, N=1047)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title>
    <c:autoTitleDeleted val="0"/>
    <c:plotArea>
      <c:layout>
        <c:manualLayout>
          <c:layoutTarget val="inner"/>
          <c:xMode val="edge"/>
          <c:yMode val="edge"/>
          <c:x val="8.0306234063162979E-2"/>
          <c:y val="0.10504209867571986"/>
          <c:w val="0.89506741397743794"/>
          <c:h val="0.6630740094642744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Sheet2!$A$36</c:f>
              <c:strCache>
                <c:ptCount val="1"/>
                <c:pt idx="0">
                  <c:v>Av annan åsikt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Sheet2!$B$36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86-A443-AC88-4481FACC608A}"/>
            </c:ext>
          </c:extLst>
        </c:ser>
        <c:ser>
          <c:idx val="1"/>
          <c:order val="1"/>
          <c:tx>
            <c:strRef>
              <c:f>Sheet2!$A$37</c:f>
              <c:strCache>
                <c:ptCount val="1"/>
                <c:pt idx="0">
                  <c:v>Varken av samma eller annan åsikt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7A86-A443-AC88-4481FACC608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Sheet2!$B$37</c:f>
              <c:numCache>
                <c:formatCode>General</c:formatCode>
                <c:ptCount val="1"/>
                <c:pt idx="0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A86-A443-AC88-4481FACC608A}"/>
            </c:ext>
          </c:extLst>
        </c:ser>
        <c:ser>
          <c:idx val="2"/>
          <c:order val="2"/>
          <c:tx>
            <c:strRef>
              <c:f>Sheet2!$A$38</c:f>
              <c:strCache>
                <c:ptCount val="1"/>
                <c:pt idx="0">
                  <c:v>Av samma åsikt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Sheet2!$B$38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A86-A443-AC88-4481FACC608A}"/>
            </c:ext>
          </c:extLst>
        </c:ser>
        <c:ser>
          <c:idx val="3"/>
          <c:order val="3"/>
          <c:tx>
            <c:strRef>
              <c:f>Sheet2!$A$39</c:f>
              <c:strCache>
                <c:ptCount val="1"/>
                <c:pt idx="0">
                  <c:v>Kan inte säga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Sheet2!$B$39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A86-A443-AC88-4481FACC608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62951440"/>
        <c:axId val="663132592"/>
      </c:barChart>
      <c:catAx>
        <c:axId val="662951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663132592"/>
        <c:crosses val="autoZero"/>
        <c:auto val="1"/>
        <c:lblAlgn val="ctr"/>
        <c:lblOffset val="100"/>
        <c:noMultiLvlLbl val="0"/>
      </c:catAx>
      <c:valAx>
        <c:axId val="66313259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662951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1363303280861854"/>
          <c:w val="1"/>
          <c:h val="0.186366967191381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F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sv-SE" sz="1800" b="1"/>
              <a:t>Svenskspråkiga (Magmas studie)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Sheet2!$A$11</c:f>
              <c:strCache>
                <c:ptCount val="1"/>
                <c:pt idx="0">
                  <c:v>1 Är av annan åsikt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Sheet2!$B$11</c:f>
              <c:numCache>
                <c:formatCode>0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54-774F-B290-28CFD2813277}"/>
            </c:ext>
          </c:extLst>
        </c:ser>
        <c:ser>
          <c:idx val="1"/>
          <c:order val="1"/>
          <c:tx>
            <c:strRef>
              <c:f>Sheet2!$A$12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C00000">
                <a:alpha val="75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Sheet2!$B$12</c:f>
              <c:numCache>
                <c:formatCode>0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54-774F-B290-28CFD2813277}"/>
            </c:ext>
          </c:extLst>
        </c:ser>
        <c:ser>
          <c:idx val="2"/>
          <c:order val="2"/>
          <c:tx>
            <c:strRef>
              <c:f>Sheet2!$A$13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Sheet2!$B$13</c:f>
              <c:numCache>
                <c:formatCode>0</c:formatCode>
                <c:ptCount val="1"/>
                <c:pt idx="0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54-774F-B290-28CFD2813277}"/>
            </c:ext>
          </c:extLst>
        </c:ser>
        <c:ser>
          <c:idx val="3"/>
          <c:order val="3"/>
          <c:tx>
            <c:strRef>
              <c:f>Sheet2!$A$14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6">
                <a:alpha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Sheet2!$B$14</c:f>
              <c:numCache>
                <c:formatCode>0</c:formatCode>
                <c:ptCount val="1"/>
                <c:pt idx="0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054-774F-B290-28CFD2813277}"/>
            </c:ext>
          </c:extLst>
        </c:ser>
        <c:ser>
          <c:idx val="4"/>
          <c:order val="4"/>
          <c:tx>
            <c:strRef>
              <c:f>Sheet2!$A$15</c:f>
              <c:strCache>
                <c:ptCount val="1"/>
                <c:pt idx="0">
                  <c:v>5 Är av samma åsikt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Sheet2!$B$15</c:f>
              <c:numCache>
                <c:formatCode>0</c:formatCode>
                <c:ptCount val="1"/>
                <c:pt idx="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054-774F-B290-28CFD2813277}"/>
            </c:ext>
          </c:extLst>
        </c:ser>
        <c:ser>
          <c:idx val="5"/>
          <c:order val="5"/>
          <c:tx>
            <c:strRef>
              <c:f>Sheet2!$A$16</c:f>
              <c:strCache>
                <c:ptCount val="1"/>
                <c:pt idx="0">
                  <c:v>0 = kan inte säga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Sheet2!$B$16</c:f>
              <c:numCache>
                <c:formatCode>0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054-774F-B290-28CFD281327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871694848"/>
        <c:axId val="696494159"/>
      </c:barChart>
      <c:catAx>
        <c:axId val="18716948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96494159"/>
        <c:crosses val="autoZero"/>
        <c:auto val="1"/>
        <c:lblAlgn val="ctr"/>
        <c:lblOffset val="100"/>
        <c:noMultiLvlLbl val="0"/>
      </c:catAx>
      <c:valAx>
        <c:axId val="696494159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871694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FI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'Oro generellt'!$B$12</c:f>
              <c:strCache>
                <c:ptCount val="1"/>
                <c:pt idx="0">
                  <c:v>1 inte alls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'Oro generellt'!$A$13:$A$18</c:f>
              <c:strCache>
                <c:ptCount val="6"/>
                <c:pt idx="0">
                  <c:v>Min framtida pension</c:v>
                </c:pt>
                <c:pt idx="1">
                  <c:v>Ökande statsskuld</c:v>
                </c:pt>
                <c:pt idx="2">
                  <c:v>Ökande levnadskostnader</c:v>
                </c:pt>
                <c:pt idx="3">
                  <c:v>Svenskans framtid i Finland</c:v>
                </c:pt>
                <c:pt idx="4">
                  <c:v>Ökad psykisk ohälsa</c:v>
                </c:pt>
                <c:pt idx="5">
                  <c:v>Situationen inom hälso- och åldringvården</c:v>
                </c:pt>
              </c:strCache>
            </c:strRef>
          </c:cat>
          <c:val>
            <c:numRef>
              <c:f>'Oro generellt'!$B$13:$B$18</c:f>
              <c:numCache>
                <c:formatCode>General</c:formatCode>
                <c:ptCount val="6"/>
                <c:pt idx="0">
                  <c:v>19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07-9340-BF18-03526715B231}"/>
            </c:ext>
          </c:extLst>
        </c:ser>
        <c:ser>
          <c:idx val="1"/>
          <c:order val="1"/>
          <c:tx>
            <c:strRef>
              <c:f>'Oro generellt'!$C$12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6">
                <a:alpha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'Oro generellt'!$A$13:$A$18</c:f>
              <c:strCache>
                <c:ptCount val="6"/>
                <c:pt idx="0">
                  <c:v>Min framtida pension</c:v>
                </c:pt>
                <c:pt idx="1">
                  <c:v>Ökande statsskuld</c:v>
                </c:pt>
                <c:pt idx="2">
                  <c:v>Ökande levnadskostnader</c:v>
                </c:pt>
                <c:pt idx="3">
                  <c:v>Svenskans framtid i Finland</c:v>
                </c:pt>
                <c:pt idx="4">
                  <c:v>Ökad psykisk ohälsa</c:v>
                </c:pt>
                <c:pt idx="5">
                  <c:v>Situationen inom hälso- och åldringvården</c:v>
                </c:pt>
              </c:strCache>
            </c:strRef>
          </c:cat>
          <c:val>
            <c:numRef>
              <c:f>'Oro generellt'!$C$13:$C$18</c:f>
              <c:numCache>
                <c:formatCode>General</c:formatCode>
                <c:ptCount val="6"/>
                <c:pt idx="0">
                  <c:v>25</c:v>
                </c:pt>
                <c:pt idx="1">
                  <c:v>20</c:v>
                </c:pt>
                <c:pt idx="2">
                  <c:v>19</c:v>
                </c:pt>
                <c:pt idx="3">
                  <c:v>17</c:v>
                </c:pt>
                <c:pt idx="4">
                  <c:v>16</c:v>
                </c:pt>
                <c:pt idx="5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07-9340-BF18-03526715B231}"/>
            </c:ext>
          </c:extLst>
        </c:ser>
        <c:ser>
          <c:idx val="2"/>
          <c:order val="2"/>
          <c:tx>
            <c:strRef>
              <c:f>'Oro generellt'!$D$12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'Oro generellt'!$A$13:$A$18</c:f>
              <c:strCache>
                <c:ptCount val="6"/>
                <c:pt idx="0">
                  <c:v>Min framtida pension</c:v>
                </c:pt>
                <c:pt idx="1">
                  <c:v>Ökande statsskuld</c:v>
                </c:pt>
                <c:pt idx="2">
                  <c:v>Ökande levnadskostnader</c:v>
                </c:pt>
                <c:pt idx="3">
                  <c:v>Svenskans framtid i Finland</c:v>
                </c:pt>
                <c:pt idx="4">
                  <c:v>Ökad psykisk ohälsa</c:v>
                </c:pt>
                <c:pt idx="5">
                  <c:v>Situationen inom hälso- och åldringvården</c:v>
                </c:pt>
              </c:strCache>
            </c:strRef>
          </c:cat>
          <c:val>
            <c:numRef>
              <c:f>'Oro generellt'!$D$13:$D$18</c:f>
              <c:numCache>
                <c:formatCode>General</c:formatCode>
                <c:ptCount val="6"/>
                <c:pt idx="0">
                  <c:v>29</c:v>
                </c:pt>
                <c:pt idx="1">
                  <c:v>34</c:v>
                </c:pt>
                <c:pt idx="2">
                  <c:v>32</c:v>
                </c:pt>
                <c:pt idx="3">
                  <c:v>30</c:v>
                </c:pt>
                <c:pt idx="4">
                  <c:v>28</c:v>
                </c:pt>
                <c:pt idx="5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07-9340-BF18-03526715B231}"/>
            </c:ext>
          </c:extLst>
        </c:ser>
        <c:ser>
          <c:idx val="3"/>
          <c:order val="3"/>
          <c:tx>
            <c:strRef>
              <c:f>'Oro generellt'!$E$12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'Oro generellt'!$A$13:$A$18</c:f>
              <c:strCache>
                <c:ptCount val="6"/>
                <c:pt idx="0">
                  <c:v>Min framtida pension</c:v>
                </c:pt>
                <c:pt idx="1">
                  <c:v>Ökande statsskuld</c:v>
                </c:pt>
                <c:pt idx="2">
                  <c:v>Ökande levnadskostnader</c:v>
                </c:pt>
                <c:pt idx="3">
                  <c:v>Svenskans framtid i Finland</c:v>
                </c:pt>
                <c:pt idx="4">
                  <c:v>Ökad psykisk ohälsa</c:v>
                </c:pt>
                <c:pt idx="5">
                  <c:v>Situationen inom hälso- och åldringvården</c:v>
                </c:pt>
              </c:strCache>
            </c:strRef>
          </c:cat>
          <c:val>
            <c:numRef>
              <c:f>'Oro generellt'!$E$13:$E$18</c:f>
              <c:numCache>
                <c:formatCode>General</c:formatCode>
                <c:ptCount val="6"/>
                <c:pt idx="0">
                  <c:v>15</c:v>
                </c:pt>
                <c:pt idx="1">
                  <c:v>23</c:v>
                </c:pt>
                <c:pt idx="2">
                  <c:v>26</c:v>
                </c:pt>
                <c:pt idx="3">
                  <c:v>26</c:v>
                </c:pt>
                <c:pt idx="4">
                  <c:v>32</c:v>
                </c:pt>
                <c:pt idx="5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607-9340-BF18-03526715B231}"/>
            </c:ext>
          </c:extLst>
        </c:ser>
        <c:ser>
          <c:idx val="4"/>
          <c:order val="4"/>
          <c:tx>
            <c:strRef>
              <c:f>'Oro generellt'!$F$12</c:f>
              <c:strCache>
                <c:ptCount val="1"/>
                <c:pt idx="0">
                  <c:v>5 mycket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'Oro generellt'!$A$13:$A$18</c:f>
              <c:strCache>
                <c:ptCount val="6"/>
                <c:pt idx="0">
                  <c:v>Min framtida pension</c:v>
                </c:pt>
                <c:pt idx="1">
                  <c:v>Ökande statsskuld</c:v>
                </c:pt>
                <c:pt idx="2">
                  <c:v>Ökande levnadskostnader</c:v>
                </c:pt>
                <c:pt idx="3">
                  <c:v>Svenskans framtid i Finland</c:v>
                </c:pt>
                <c:pt idx="4">
                  <c:v>Ökad psykisk ohälsa</c:v>
                </c:pt>
                <c:pt idx="5">
                  <c:v>Situationen inom hälso- och åldringvården</c:v>
                </c:pt>
              </c:strCache>
            </c:strRef>
          </c:cat>
          <c:val>
            <c:numRef>
              <c:f>'Oro generellt'!$F$13:$F$18</c:f>
              <c:numCache>
                <c:formatCode>General</c:formatCode>
                <c:ptCount val="6"/>
                <c:pt idx="0">
                  <c:v>10</c:v>
                </c:pt>
                <c:pt idx="1">
                  <c:v>14</c:v>
                </c:pt>
                <c:pt idx="2">
                  <c:v>15</c:v>
                </c:pt>
                <c:pt idx="3">
                  <c:v>19</c:v>
                </c:pt>
                <c:pt idx="4">
                  <c:v>17</c:v>
                </c:pt>
                <c:pt idx="5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07-9340-BF18-03526715B231}"/>
            </c:ext>
          </c:extLst>
        </c:ser>
        <c:ser>
          <c:idx val="5"/>
          <c:order val="5"/>
          <c:tx>
            <c:strRef>
              <c:f>'Oro generellt'!$G$12</c:f>
              <c:strCache>
                <c:ptCount val="1"/>
                <c:pt idx="0">
                  <c:v>kan inte säga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'Oro generellt'!$A$13:$A$18</c:f>
              <c:strCache>
                <c:ptCount val="6"/>
                <c:pt idx="0">
                  <c:v>Min framtida pension</c:v>
                </c:pt>
                <c:pt idx="1">
                  <c:v>Ökande statsskuld</c:v>
                </c:pt>
                <c:pt idx="2">
                  <c:v>Ökande levnadskostnader</c:v>
                </c:pt>
                <c:pt idx="3">
                  <c:v>Svenskans framtid i Finland</c:v>
                </c:pt>
                <c:pt idx="4">
                  <c:v>Ökad psykisk ohälsa</c:v>
                </c:pt>
                <c:pt idx="5">
                  <c:v>Situationen inom hälso- och åldringvården</c:v>
                </c:pt>
              </c:strCache>
            </c:strRef>
          </c:cat>
          <c:val>
            <c:numRef>
              <c:f>'Oro generellt'!$G$13:$G$18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607-9340-BF18-03526715B23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3532335"/>
        <c:axId val="43534047"/>
      </c:barChart>
      <c:catAx>
        <c:axId val="435323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43534047"/>
        <c:crosses val="autoZero"/>
        <c:auto val="1"/>
        <c:lblAlgn val="ctr"/>
        <c:lblOffset val="100"/>
        <c:noMultiLvlLbl val="0"/>
      </c:catAx>
      <c:valAx>
        <c:axId val="43534047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43532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n-FI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'Oro för svenskan'!$B$18</c:f>
              <c:strCache>
                <c:ptCount val="1"/>
                <c:pt idx="0">
                  <c:v>1 inte alls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'Oro för svenskan'!$A$19:$A$22</c:f>
              <c:strCache>
                <c:ptCount val="4"/>
                <c:pt idx="0">
                  <c:v>Barns och ungas möjlighet att utveckla en svenskspråkig identitet</c:v>
                </c:pt>
                <c:pt idx="1">
                  <c:v>Den svenskspråkiga dagvården och skolan</c:v>
                </c:pt>
                <c:pt idx="2">
                  <c:v>Svenska traditioners fortlevnad (t.ex. Lucia, Stafettkarnevalen, Sångfester)</c:v>
                </c:pt>
                <c:pt idx="3">
                  <c:v>Konflikt mellan svenskan och nya språkminoriteter</c:v>
                </c:pt>
              </c:strCache>
            </c:strRef>
          </c:cat>
          <c:val>
            <c:numRef>
              <c:f>'Oro för svenskan'!$B$19:$B$22</c:f>
              <c:numCache>
                <c:formatCode>General</c:formatCode>
                <c:ptCount val="4"/>
                <c:pt idx="0">
                  <c:v>13</c:v>
                </c:pt>
                <c:pt idx="1">
                  <c:v>15</c:v>
                </c:pt>
                <c:pt idx="2">
                  <c:v>26</c:v>
                </c:pt>
                <c:pt idx="3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4D-4B48-8AD2-5533BE96C36F}"/>
            </c:ext>
          </c:extLst>
        </c:ser>
        <c:ser>
          <c:idx val="1"/>
          <c:order val="1"/>
          <c:tx>
            <c:strRef>
              <c:f>'Oro för svenskan'!$C$18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6">
                <a:alpha val="74613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'Oro för svenskan'!$A$19:$A$22</c:f>
              <c:strCache>
                <c:ptCount val="4"/>
                <c:pt idx="0">
                  <c:v>Barns och ungas möjlighet att utveckla en svenskspråkig identitet</c:v>
                </c:pt>
                <c:pt idx="1">
                  <c:v>Den svenskspråkiga dagvården och skolan</c:v>
                </c:pt>
                <c:pt idx="2">
                  <c:v>Svenska traditioners fortlevnad (t.ex. Lucia, Stafettkarnevalen, Sångfester)</c:v>
                </c:pt>
                <c:pt idx="3">
                  <c:v>Konflikt mellan svenskan och nya språkminoriteter</c:v>
                </c:pt>
              </c:strCache>
            </c:strRef>
          </c:cat>
          <c:val>
            <c:numRef>
              <c:f>'Oro för svenskan'!$C$19:$C$22</c:f>
              <c:numCache>
                <c:formatCode>General</c:formatCode>
                <c:ptCount val="4"/>
                <c:pt idx="0">
                  <c:v>25</c:v>
                </c:pt>
                <c:pt idx="1">
                  <c:v>28</c:v>
                </c:pt>
                <c:pt idx="2">
                  <c:v>32</c:v>
                </c:pt>
                <c:pt idx="3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4D-4B48-8AD2-5533BE96C36F}"/>
            </c:ext>
          </c:extLst>
        </c:ser>
        <c:ser>
          <c:idx val="2"/>
          <c:order val="2"/>
          <c:tx>
            <c:strRef>
              <c:f>'Oro för svenskan'!$D$18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'Oro för svenskan'!$A$19:$A$22</c:f>
              <c:strCache>
                <c:ptCount val="4"/>
                <c:pt idx="0">
                  <c:v>Barns och ungas möjlighet att utveckla en svenskspråkig identitet</c:v>
                </c:pt>
                <c:pt idx="1">
                  <c:v>Den svenskspråkiga dagvården och skolan</c:v>
                </c:pt>
                <c:pt idx="2">
                  <c:v>Svenska traditioners fortlevnad (t.ex. Lucia, Stafettkarnevalen, Sångfester)</c:v>
                </c:pt>
                <c:pt idx="3">
                  <c:v>Konflikt mellan svenskan och nya språkminoriteter</c:v>
                </c:pt>
              </c:strCache>
            </c:strRef>
          </c:cat>
          <c:val>
            <c:numRef>
              <c:f>'Oro för svenskan'!$D$19:$D$22</c:f>
              <c:numCache>
                <c:formatCode>General</c:formatCode>
                <c:ptCount val="4"/>
                <c:pt idx="0">
                  <c:v>30</c:v>
                </c:pt>
                <c:pt idx="1">
                  <c:v>30</c:v>
                </c:pt>
                <c:pt idx="2">
                  <c:v>24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4D-4B48-8AD2-5533BE96C36F}"/>
            </c:ext>
          </c:extLst>
        </c:ser>
        <c:ser>
          <c:idx val="3"/>
          <c:order val="3"/>
          <c:tx>
            <c:strRef>
              <c:f>'Oro för svenskan'!$E$18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C00000">
                <a:alpha val="7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'Oro för svenskan'!$A$19:$A$22</c:f>
              <c:strCache>
                <c:ptCount val="4"/>
                <c:pt idx="0">
                  <c:v>Barns och ungas möjlighet att utveckla en svenskspråkig identitet</c:v>
                </c:pt>
                <c:pt idx="1">
                  <c:v>Den svenskspråkiga dagvården och skolan</c:v>
                </c:pt>
                <c:pt idx="2">
                  <c:v>Svenska traditioners fortlevnad (t.ex. Lucia, Stafettkarnevalen, Sångfester)</c:v>
                </c:pt>
                <c:pt idx="3">
                  <c:v>Konflikt mellan svenskan och nya språkminoriteter</c:v>
                </c:pt>
              </c:strCache>
            </c:strRef>
          </c:cat>
          <c:val>
            <c:numRef>
              <c:f>'Oro för svenskan'!$E$19:$E$22</c:f>
              <c:numCache>
                <c:formatCode>General</c:formatCode>
                <c:ptCount val="4"/>
                <c:pt idx="0">
                  <c:v>25</c:v>
                </c:pt>
                <c:pt idx="1">
                  <c:v>18</c:v>
                </c:pt>
                <c:pt idx="2">
                  <c:v>13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64D-4B48-8AD2-5533BE96C36F}"/>
            </c:ext>
          </c:extLst>
        </c:ser>
        <c:ser>
          <c:idx val="4"/>
          <c:order val="4"/>
          <c:tx>
            <c:strRef>
              <c:f>'Oro för svenskan'!$F$18</c:f>
              <c:strCache>
                <c:ptCount val="1"/>
                <c:pt idx="0">
                  <c:v>5 mycket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'Oro för svenskan'!$A$19:$A$22</c:f>
              <c:strCache>
                <c:ptCount val="4"/>
                <c:pt idx="0">
                  <c:v>Barns och ungas möjlighet att utveckla en svenskspråkig identitet</c:v>
                </c:pt>
                <c:pt idx="1">
                  <c:v>Den svenskspråkiga dagvården och skolan</c:v>
                </c:pt>
                <c:pt idx="2">
                  <c:v>Svenska traditioners fortlevnad (t.ex. Lucia, Stafettkarnevalen, Sångfester)</c:v>
                </c:pt>
                <c:pt idx="3">
                  <c:v>Konflikt mellan svenskan och nya språkminoriteter</c:v>
                </c:pt>
              </c:strCache>
            </c:strRef>
          </c:cat>
          <c:val>
            <c:numRef>
              <c:f>'Oro för svenskan'!$F$19:$F$22</c:f>
              <c:numCache>
                <c:formatCode>General</c:formatCode>
                <c:ptCount val="4"/>
                <c:pt idx="0">
                  <c:v>6</c:v>
                </c:pt>
                <c:pt idx="1">
                  <c:v>8</c:v>
                </c:pt>
                <c:pt idx="2">
                  <c:v>6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64D-4B48-8AD2-5533BE96C36F}"/>
            </c:ext>
          </c:extLst>
        </c:ser>
        <c:ser>
          <c:idx val="5"/>
          <c:order val="5"/>
          <c:tx>
            <c:strRef>
              <c:f>'Oro för svenskan'!$G$18</c:f>
              <c:strCache>
                <c:ptCount val="1"/>
                <c:pt idx="0">
                  <c:v>kan inte säga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'Oro för svenskan'!$A$19:$A$22</c:f>
              <c:strCache>
                <c:ptCount val="4"/>
                <c:pt idx="0">
                  <c:v>Barns och ungas möjlighet att utveckla en svenskspråkig identitet</c:v>
                </c:pt>
                <c:pt idx="1">
                  <c:v>Den svenskspråkiga dagvården och skolan</c:v>
                </c:pt>
                <c:pt idx="2">
                  <c:v>Svenska traditioners fortlevnad (t.ex. Lucia, Stafettkarnevalen, Sångfester)</c:v>
                </c:pt>
                <c:pt idx="3">
                  <c:v>Konflikt mellan svenskan och nya språkminoriteter</c:v>
                </c:pt>
              </c:strCache>
            </c:strRef>
          </c:cat>
          <c:val>
            <c:numRef>
              <c:f>'Oro för svenskan'!$G$19:$G$22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64D-4B48-8AD2-5533BE96C36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468047"/>
        <c:axId val="20469759"/>
      </c:barChart>
      <c:catAx>
        <c:axId val="2046804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20469759"/>
        <c:crosses val="autoZero"/>
        <c:auto val="1"/>
        <c:lblAlgn val="ctr"/>
        <c:lblOffset val="100"/>
        <c:noMultiLvlLbl val="0"/>
      </c:catAx>
      <c:valAx>
        <c:axId val="20469759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20468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FI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Sheet1!$A$2:$C$17</cx:f>
        <cx:lvl ptCount="16">
          <cx:pt idx="0">79 %</cx:pt>
          <cx:pt idx="1">52 %</cx:pt>
          <cx:pt idx="2">35 %</cx:pt>
          <cx:pt idx="3">16 %</cx:pt>
          <cx:pt idx="4">10 %</cx:pt>
          <cx:pt idx="5">2 %</cx:pt>
        </cx:lvl>
        <cx:lvl ptCount="16">
          <cx:pt idx="0">Stem 1</cx:pt>
          <cx:pt idx="1">Stem 4</cx:pt>
          <cx:pt idx="2">Stem 5</cx:pt>
          <cx:pt idx="3">Stem 5</cx:pt>
          <cx:pt idx="4">Stem 6</cx:pt>
          <cx:pt idx="5">Stem 6</cx:pt>
        </cx:lvl>
        <cx:lvl ptCount="16">
          <cx:pt idx="0">Säkerhets- och utrikespolitisk ledning</cx:pt>
          <cx:pt idx="1">Starkt värdeledarskap</cx:pt>
          <cx:pt idx="2">Positiv profilering av Finland</cx:pt>
          <cx:pt idx="3">Inrikespolitisk ledning</cx:pt>
          <cx:pt idx="4">En representativ figur</cx:pt>
          <cx:pt idx="5">Ingenting</cx:pt>
        </cx:lvl>
      </cx:strDim>
      <cx:numDim type="size">
        <cx:f>Sheet1!$D$2:$D$17</cx:f>
        <cx:lvl ptCount="16" formatCode="Yleinen">
          <cx:pt idx="0">79</cx:pt>
          <cx:pt idx="1">52</cx:pt>
          <cx:pt idx="2">35</cx:pt>
          <cx:pt idx="3">16</cx:pt>
          <cx:pt idx="4">10</cx:pt>
          <cx:pt idx="5">2</cx:pt>
        </cx:lvl>
      </cx:numDim>
    </cx:data>
  </cx:chartData>
  <cx:chart>
    <cx:plotArea>
      <cx:plotAreaRegion>
        <cx:series layoutId="treemap" uniqueId="{32E7CCB3-A08C-1449-B0EB-5DC5D29D997E}">
          <cx:tx>
            <cx:txData>
              <cx:f>Sheet1!$D$1</cx:f>
              <cx:v>Series1</cx:v>
            </cx:txData>
          </cx:tx>
          <cx:dataPt idx="12"/>
          <cx:dataLabels pos="inEnd">
            <cx:txPr>
              <a:bodyPr vertOverflow="overflow" horzOverflow="overflow" wrap="square" lIns="0" tIns="0" rIns="0" bIns="0"/>
              <a:lstStyle/>
              <a:p>
                <a:pPr algn="ctr" rtl="0">
                  <a:defRPr sz="2800" b="0" i="0">
                    <a:solidFill>
                      <a:srgbClr val="FFFFF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sv-SE" sz="2800"/>
              </a:p>
            </cx:txPr>
            <cx:visibility seriesName="0" categoryName="1" value="0"/>
            <cx:dataLabel idx="3">
              <cx:txPr>
                <a:bodyPr vertOverflow="overflow" horzOverflow="overflow" wrap="square" lIns="0" tIns="0" rIns="0" bIns="0"/>
                <a:lstStyle/>
                <a:p>
                  <a:pPr algn="ctr" rtl="0">
                    <a:defRPr sz="2400"/>
                  </a:pPr>
                  <a:r>
                    <a:rPr lang="sv-SE" sz="2400"/>
                    <a:t>Starkt värdeledarskap</a:t>
                  </a:r>
                </a:p>
              </cx:txPr>
              <cx:visibility seriesName="0" categoryName="1" value="0"/>
            </cx:dataLabel>
            <cx:dataLabel idx="5">
              <cx:txPr>
                <a:bodyPr vertOverflow="overflow" horzOverflow="overflow" wrap="square" lIns="0" tIns="0" rIns="0" bIns="0"/>
                <a:lstStyle/>
                <a:p>
                  <a:pPr algn="ctr" rtl="0">
                    <a:defRPr sz="2400"/>
                  </a:pPr>
                  <a:r>
                    <a:rPr lang="sv-SE" sz="2400"/>
                    <a:t>52 %</a:t>
                  </a:r>
                </a:p>
              </cx:txPr>
              <cx:visibility seriesName="0" categoryName="1" value="0"/>
            </cx:dataLabel>
            <cx:dataLabel idx="6">
              <cx:txPr>
                <a:bodyPr vertOverflow="overflow" horzOverflow="overflow" wrap="square" lIns="0" tIns="0" rIns="0" bIns="0"/>
                <a:lstStyle/>
                <a:p>
                  <a:pPr algn="ctr" rtl="0">
                    <a:defRPr sz="2200"/>
                  </a:pPr>
                  <a:r>
                    <a:rPr lang="sv-SE" sz="2200"/>
                    <a:t>Positiv profilering av Finland</a:t>
                  </a:r>
                </a:p>
              </cx:txPr>
              <cx:visibility seriesName="0" categoryName="1" value="0"/>
            </cx:dataLabel>
            <cx:dataLabel idx="9">
              <cx:txPr>
                <a:bodyPr vertOverflow="overflow" horzOverflow="overflow" wrap="square" lIns="0" tIns="0" rIns="0" bIns="0"/>
                <a:lstStyle/>
                <a:p>
                  <a:pPr algn="ctr" rtl="0">
                    <a:defRPr sz="2200"/>
                  </a:pPr>
                  <a:r>
                    <a:rPr lang="sv-SE" sz="2200"/>
                    <a:t>Inrikespolitisk ledning</a:t>
                  </a:r>
                </a:p>
              </cx:txPr>
              <cx:visibility seriesName="0" categoryName="1" value="0"/>
            </cx:dataLabel>
            <cx:dataLabel idx="12">
              <cx:txPr>
                <a:bodyPr vertOverflow="overflow" horzOverflow="overflow" wrap="square" lIns="0" tIns="0" rIns="0" bIns="0"/>
                <a:lstStyle/>
                <a:p>
                  <a:pPr algn="ctr" rtl="0">
                    <a:defRPr sz="2100"/>
                  </a:pPr>
                  <a:r>
                    <a:rPr lang="sv-SE" sz="2100"/>
                    <a:t>En representativ figur</a:t>
                  </a:r>
                </a:p>
              </cx:txPr>
              <cx:visibility seriesName="0" categoryName="1" value="0"/>
            </cx:dataLabel>
            <cx:dataLabel idx="14">
              <cx:txPr>
                <a:bodyPr vertOverflow="overflow" horzOverflow="overflow" wrap="square" lIns="0" tIns="0" rIns="0" bIns="0"/>
                <a:lstStyle/>
                <a:p>
                  <a:pPr algn="ctr" rtl="0">
                    <a:defRPr sz="2000"/>
                  </a:pPr>
                  <a:r>
                    <a:rPr lang="sv-SE" sz="2000"/>
                    <a:t>10 %</a:t>
                  </a:r>
                </a:p>
              </cx:txPr>
              <cx:visibility seriesName="0" categoryName="1" value="0"/>
            </cx:dataLabel>
            <cx:dataLabel idx="17">
              <cx:txPr>
                <a:bodyPr vertOverflow="overflow" horzOverflow="overflow" wrap="square" lIns="0" tIns="0" rIns="0" bIns="0"/>
                <a:lstStyle/>
                <a:p>
                  <a:pPr algn="ctr" rtl="0">
                    <a:defRPr sz="2000"/>
                  </a:pPr>
                  <a:r>
                    <a:rPr lang="sv-SE" sz="2000"/>
                    <a:t>2 %</a:t>
                  </a:r>
                </a:p>
              </cx:txPr>
              <cx:visibility seriesName="0" categoryName="1" value="0"/>
            </cx:dataLabel>
          </cx:dataLabels>
          <cx:dataId val="0"/>
          <cx:layoutPr>
            <cx:parentLabelLayout val="overlapping"/>
          </cx:layoutPr>
        </cx:series>
      </cx:plotAreaRegion>
    </cx:plotArea>
    <cx:legend pos="t" align="ctr" overlay="0">
      <cx:txPr>
        <a:bodyPr vertOverflow="overflow" horzOverflow="overflow" wrap="square" lIns="0" tIns="0" rIns="0" bIns="0"/>
        <a:lstStyle/>
        <a:p>
          <a:pPr algn="ctr" rtl="0">
            <a:defRPr sz="1800" b="0" i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defRPr>
          </a:pPr>
          <a:endParaRPr lang="sv-SE" sz="1800">
            <a:solidFill>
              <a:schemeClr val="tx1"/>
            </a:solidFill>
          </a:endParaRPr>
        </a:p>
      </cx:txPr>
    </cx:legend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lt1"/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0.95902</cdr:x>
      <cdr:y>0.20288</cdr:y>
    </cdr:from>
    <cdr:to>
      <cdr:x>0.97417</cdr:x>
      <cdr:y>0.26348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323A42CF-A4A3-096D-C0AB-BABCDB23B999}"/>
            </a:ext>
          </a:extLst>
        </cdr:cNvPr>
        <cdr:cNvSpPr txBox="1"/>
      </cdr:nvSpPr>
      <cdr:spPr>
        <a:xfrm xmlns:a="http://schemas.openxmlformats.org/drawingml/2006/main">
          <a:off x="10444022" y="1354906"/>
          <a:ext cx="164892" cy="404734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sv-SE" sz="1400" dirty="0">
              <a:solidFill>
                <a:schemeClr val="tx1"/>
              </a:solidFill>
            </a:rPr>
            <a:t>2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0.97665</cdr:x>
      <cdr:y>0.22557</cdr:y>
    </cdr:from>
    <cdr:to>
      <cdr:x>0.98063</cdr:x>
      <cdr:y>0.28072</cdr:y>
    </cdr:to>
    <cdr:sp macro="" textlink="">
      <cdr:nvSpPr>
        <cdr:cNvPr id="2" name="TextBox 2">
          <a:extLst xmlns:a="http://schemas.openxmlformats.org/drawingml/2006/main">
            <a:ext uri="{FF2B5EF4-FFF2-40B4-BE49-F238E27FC236}">
              <a16:creationId xmlns:a16="http://schemas.microsoft.com/office/drawing/2014/main" id="{786045AB-593D-4786-5969-49CE60E410AE}"/>
            </a:ext>
          </a:extLst>
        </cdr:cNvPr>
        <cdr:cNvSpPr txBox="1"/>
      </cdr:nvSpPr>
      <cdr:spPr>
        <a:xfrm xmlns:a="http://schemas.openxmlformats.org/drawingml/2006/main">
          <a:off x="11242891" y="1384924"/>
          <a:ext cx="45719" cy="338554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600" dirty="0"/>
            <a:t>1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616E18-D03C-BC41-9BE0-028830D83D75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0A2584-F3E7-9544-9C18-458B907511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9667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E9F4B2-7001-8B48-9199-8BB2EBF2BEE2}" type="slidenum">
              <a:rPr lang="en-FI" smtClean="0"/>
              <a:t>1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1464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0A2584-F3E7-9544-9C18-458B9075118D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6146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0A2584-F3E7-9544-9C18-458B9075118D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3109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0A2584-F3E7-9544-9C18-458B9075118D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1587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0A2584-F3E7-9544-9C18-458B9075118D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36782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0A2584-F3E7-9544-9C18-458B9075118D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6284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0A2584-F3E7-9544-9C18-458B9075118D}" type="slidenum">
              <a:rPr lang="sv-SE" smtClean="0"/>
              <a:t>23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10724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0A2584-F3E7-9544-9C18-458B9075118D}" type="slidenum">
              <a:rPr lang="sv-SE" smtClean="0"/>
              <a:t>24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1949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48F5-3924-B448-A911-D39FE77E97B2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B93E6-EFBE-0242-ACB8-B5E6383598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0071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48F5-3924-B448-A911-D39FE77E97B2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B93E6-EFBE-0242-ACB8-B5E6383598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2613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48F5-3924-B448-A911-D39FE77E97B2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B93E6-EFBE-0242-ACB8-B5E6383598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8723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48F5-3924-B448-A911-D39FE77E97B2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B93E6-EFBE-0242-ACB8-B5E6383598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4610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48F5-3924-B448-A911-D39FE77E97B2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B93E6-EFBE-0242-ACB8-B5E6383598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2062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48F5-3924-B448-A911-D39FE77E97B2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B93E6-EFBE-0242-ACB8-B5E6383598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305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48F5-3924-B448-A911-D39FE77E97B2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B93E6-EFBE-0242-ACB8-B5E6383598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1683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48F5-3924-B448-A911-D39FE77E97B2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B93E6-EFBE-0242-ACB8-B5E6383598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3447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48F5-3924-B448-A911-D39FE77E97B2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B93E6-EFBE-0242-ACB8-B5E6383598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175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48F5-3924-B448-A911-D39FE77E97B2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B93E6-EFBE-0242-ACB8-B5E6383598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3244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48F5-3924-B448-A911-D39FE77E97B2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B93E6-EFBE-0242-ACB8-B5E6383598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079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C48F5-3924-B448-A911-D39FE77E97B2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B93E6-EFBE-0242-ACB8-B5E6383598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38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emf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14/relationships/chartEx" Target="../charts/chartEx1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843406" y="2872358"/>
            <a:ext cx="8646289" cy="1484827"/>
          </a:xfrm>
        </p:spPr>
        <p:txBody>
          <a:bodyPr>
            <a:noAutofit/>
          </a:bodyPr>
          <a:lstStyle/>
          <a:p>
            <a:r>
              <a:rPr lang="sv-SE" sz="4400" b="1" dirty="0"/>
              <a:t>Värderingar bland svenskspråkiga</a:t>
            </a:r>
            <a:br>
              <a:rPr lang="sv-SE" sz="4400" b="1" dirty="0"/>
            </a:br>
            <a:br>
              <a:rPr lang="sv-SE" sz="4400" b="1" dirty="0"/>
            </a:br>
            <a:r>
              <a:rPr lang="sv-SE" sz="3200" b="1" dirty="0"/>
              <a:t>Del 2: Om språk, välmående och framtid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017351" y="5058701"/>
            <a:ext cx="4009583" cy="1092822"/>
          </a:xfrm>
        </p:spPr>
        <p:txBody>
          <a:bodyPr>
            <a:normAutofit/>
          </a:bodyPr>
          <a:lstStyle/>
          <a:p>
            <a:r>
              <a:rPr lang="sv-SE" dirty="0"/>
              <a:t>12.3.2024</a:t>
            </a:r>
          </a:p>
          <a:p>
            <a:r>
              <a:rPr lang="sv-SE" dirty="0"/>
              <a:t>Vasa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B4B7C297-C35A-F049-95DB-26E69059FA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9555" y="906738"/>
            <a:ext cx="4009583" cy="964181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2E378F04-B879-4D4F-BD36-7DE783E8FA6F}"/>
              </a:ext>
            </a:extLst>
          </p:cNvPr>
          <p:cNvSpPr txBox="1"/>
          <p:nvPr/>
        </p:nvSpPr>
        <p:spPr>
          <a:xfrm>
            <a:off x="1606062" y="9847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FI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38C0AD2-E47F-1948-9337-E95437417A16}"/>
              </a:ext>
            </a:extLst>
          </p:cNvPr>
          <p:cNvCxnSpPr>
            <a:cxnSpLocks/>
          </p:cNvCxnSpPr>
          <p:nvPr/>
        </p:nvCxnSpPr>
        <p:spPr>
          <a:xfrm>
            <a:off x="127322" y="115747"/>
            <a:ext cx="1193404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F03EEDB-5787-2C42-B9C1-FB4E0C26700A}"/>
              </a:ext>
            </a:extLst>
          </p:cNvPr>
          <p:cNvCxnSpPr>
            <a:cxnSpLocks/>
          </p:cNvCxnSpPr>
          <p:nvPr/>
        </p:nvCxnSpPr>
        <p:spPr>
          <a:xfrm>
            <a:off x="127322" y="6765453"/>
            <a:ext cx="1193404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7881BBB-308F-1B42-9AC5-88F621397BF4}"/>
              </a:ext>
            </a:extLst>
          </p:cNvPr>
          <p:cNvCxnSpPr>
            <a:cxnSpLocks/>
          </p:cNvCxnSpPr>
          <p:nvPr/>
        </p:nvCxnSpPr>
        <p:spPr>
          <a:xfrm>
            <a:off x="127322" y="115747"/>
            <a:ext cx="0" cy="667111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28A6FC2-209C-574E-8E92-51DC67554807}"/>
              </a:ext>
            </a:extLst>
          </p:cNvPr>
          <p:cNvCxnSpPr>
            <a:cxnSpLocks/>
          </p:cNvCxnSpPr>
          <p:nvPr/>
        </p:nvCxnSpPr>
        <p:spPr>
          <a:xfrm flipV="1">
            <a:off x="12061371" y="115747"/>
            <a:ext cx="0" cy="664970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2706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0C1C60-D102-52D1-78F5-77F8325B0B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9" descr="magma_logo_r.pdf">
            <a:extLst>
              <a:ext uri="{FF2B5EF4-FFF2-40B4-BE49-F238E27FC236}">
                <a16:creationId xmlns:a16="http://schemas.microsoft.com/office/drawing/2014/main" id="{80160DD8-8AC2-083C-7991-9556F2C677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23256" cy="318203"/>
          </a:xfrm>
          <a:prstGeom prst="rect">
            <a:avLst/>
          </a:prstGeom>
        </p:spPr>
      </p:pic>
      <p:sp>
        <p:nvSpPr>
          <p:cNvPr id="12" name="Title 11">
            <a:extLst>
              <a:ext uri="{FF2B5EF4-FFF2-40B4-BE49-F238E27FC236}">
                <a16:creationId xmlns:a16="http://schemas.microsoft.com/office/drawing/2014/main" id="{A76941E2-B870-19EB-B68F-8AA7030B8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038"/>
            <a:ext cx="10515600" cy="1325563"/>
          </a:xfrm>
        </p:spPr>
        <p:txBody>
          <a:bodyPr/>
          <a:lstStyle/>
          <a:p>
            <a:r>
              <a:rPr lang="sv-SE" dirty="0"/>
              <a:t>Jämförelser enligt ålder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A0CC5F5D-D844-7ACB-F77E-98D99E91A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616" y="1825624"/>
            <a:ext cx="10769184" cy="4631337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sv-SE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Skillnaderna sällan stora eller entydiga, generellt oroar sig ”de yngre” mindre än “de äldre”</a:t>
            </a:r>
            <a:endParaRPr lang="sv-SE" sz="20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endParaRPr lang="sv-SE" sz="20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sv-SE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 ”äldre”</a:t>
            </a:r>
            <a:endParaRPr lang="sv-SE" sz="2000" b="1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sv-SE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oroar sig mera </a:t>
            </a:r>
            <a:r>
              <a:rPr lang="sv-SE" sz="2000" dirty="0">
                <a:solidFill>
                  <a:srgbClr val="000000"/>
                </a:solidFill>
                <a:latin typeface="Arial" panose="020B0604020202020204" pitchFamily="34" charset="0"/>
              </a:rPr>
              <a:t>för situationen inom</a:t>
            </a:r>
            <a:r>
              <a:rPr lang="sv-SE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hälso- och åldringsvården, ökande statsskuld, och för svenskans framtid i Finland på olika områden</a:t>
            </a:r>
            <a:endParaRPr lang="sv-SE" sz="20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sv-SE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Tro, livssyn eller andra föreningar och organisationer inger oftare framtidstro</a:t>
            </a:r>
            <a:endParaRPr lang="sv-SE" sz="20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sv-SE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är mest nöjda med att SFP sitter i </a:t>
            </a:r>
            <a:r>
              <a:rPr lang="sv-SE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Orpos</a:t>
            </a:r>
            <a:r>
              <a:rPr lang="sv-SE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regering</a:t>
            </a:r>
          </a:p>
          <a:p>
            <a:pPr algn="l"/>
            <a:r>
              <a:rPr lang="sv-SE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ser större risker </a:t>
            </a:r>
            <a:r>
              <a:rPr lang="sv-SE" sz="2000" dirty="0">
                <a:solidFill>
                  <a:srgbClr val="000000"/>
                </a:solidFill>
                <a:latin typeface="Arial" panose="020B0604020202020204" pitchFamily="34" charset="0"/>
              </a:rPr>
              <a:t>med</a:t>
            </a:r>
            <a:r>
              <a:rPr lang="sv-SE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AI</a:t>
            </a:r>
            <a:endParaRPr lang="sv-SE" sz="20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endParaRPr lang="sv-SE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sv-SE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 ”yngre”</a:t>
            </a:r>
            <a:endParaRPr lang="sv-SE" sz="2000" b="1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sv-SE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oroar sig mera för ökad psykisk ohälsa, ökande levnadskostnader</a:t>
            </a:r>
            <a:endParaRPr lang="sv-SE" sz="20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sv-SE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lutar sig politiskt klart mera till vänster, lika ofta som till höger  </a:t>
            </a:r>
            <a:endParaRPr lang="sv-SE" sz="20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5281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0C1C60-D102-52D1-78F5-77F8325B0B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9" descr="magma_logo_r.pdf">
            <a:extLst>
              <a:ext uri="{FF2B5EF4-FFF2-40B4-BE49-F238E27FC236}">
                <a16:creationId xmlns:a16="http://schemas.microsoft.com/office/drawing/2014/main" id="{80160DD8-8AC2-083C-7991-9556F2C677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23256" cy="318203"/>
          </a:xfrm>
          <a:prstGeom prst="rect">
            <a:avLst/>
          </a:prstGeom>
        </p:spPr>
      </p:pic>
      <p:sp>
        <p:nvSpPr>
          <p:cNvPr id="12" name="Title 11">
            <a:extLst>
              <a:ext uri="{FF2B5EF4-FFF2-40B4-BE49-F238E27FC236}">
                <a16:creationId xmlns:a16="http://schemas.microsoft.com/office/drawing/2014/main" id="{A76941E2-B870-19EB-B68F-8AA7030B8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038"/>
            <a:ext cx="10515600" cy="1325563"/>
          </a:xfrm>
        </p:spPr>
        <p:txBody>
          <a:bodyPr/>
          <a:lstStyle/>
          <a:p>
            <a:r>
              <a:rPr lang="sv-SE" dirty="0"/>
              <a:t>Jämförelser enligt region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A0CC5F5D-D844-7ACB-F77E-98D99E91A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616" y="1825624"/>
            <a:ext cx="10769184" cy="4631337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sv-SE" sz="1800" b="1" dirty="0">
                <a:latin typeface="Arial" panose="020B0604020202020204" pitchFamily="34" charset="0"/>
              </a:rPr>
              <a:t>I </a:t>
            </a:r>
            <a:r>
              <a:rPr lang="sv-SE" sz="1800" b="1" i="0" dirty="0">
                <a:effectLst/>
                <a:latin typeface="Arial" panose="020B0604020202020204" pitchFamily="34" charset="0"/>
              </a:rPr>
              <a:t>Österbotten</a:t>
            </a:r>
            <a:endParaRPr lang="sv-SE" b="1" i="0" dirty="0">
              <a:effectLst/>
              <a:latin typeface="Arial" panose="020B0604020202020204" pitchFamily="34" charset="0"/>
            </a:endParaRPr>
          </a:p>
          <a:p>
            <a:pPr algn="l"/>
            <a:r>
              <a:rPr lang="sv-SE" sz="1800" b="0" i="0" dirty="0">
                <a:effectLst/>
                <a:latin typeface="Arial" panose="020B0604020202020204" pitchFamily="34" charset="0"/>
              </a:rPr>
              <a:t>oroar man sig mera för situationen inom hälso- och åldringsvården, för ökande levnadskostnader, och generellt för svenskans framtid i Finland  </a:t>
            </a:r>
            <a:endParaRPr lang="sv-SE" b="0" i="0" dirty="0">
              <a:effectLst/>
              <a:latin typeface="Arial" panose="020B0604020202020204" pitchFamily="34" charset="0"/>
            </a:endParaRPr>
          </a:p>
          <a:p>
            <a:pPr algn="l"/>
            <a:r>
              <a:rPr lang="sv-SE" sz="1800" dirty="0">
                <a:latin typeface="Arial" panose="020B0604020202020204" pitchFamily="34" charset="0"/>
              </a:rPr>
              <a:t>Ing</a:t>
            </a:r>
            <a:r>
              <a:rPr lang="sv-SE" sz="1800" b="0" i="0" dirty="0">
                <a:effectLst/>
                <a:latin typeface="Arial" panose="020B0604020202020204" pitchFamily="34" charset="0"/>
              </a:rPr>
              <a:t>er jobb, tro eller livssyn oftare framtidstro</a:t>
            </a:r>
            <a:endParaRPr lang="sv-SE" b="0" i="0" dirty="0">
              <a:effectLst/>
              <a:latin typeface="Arial" panose="020B0604020202020204" pitchFamily="34" charset="0"/>
            </a:endParaRPr>
          </a:p>
          <a:p>
            <a:pPr algn="l"/>
            <a:r>
              <a:rPr lang="sv-SE" sz="1800" dirty="0">
                <a:latin typeface="Arial" panose="020B0604020202020204" pitchFamily="34" charset="0"/>
              </a:rPr>
              <a:t>Förhåller man sig mer positivt till </a:t>
            </a:r>
            <a:r>
              <a:rPr lang="sv-SE" sz="1800" dirty="0" err="1">
                <a:latin typeface="Arial" panose="020B0604020202020204" pitchFamily="34" charset="0"/>
              </a:rPr>
              <a:t>SFP:s</a:t>
            </a:r>
            <a:r>
              <a:rPr lang="sv-SE" sz="1800" dirty="0">
                <a:latin typeface="Arial" panose="020B0604020202020204" pitchFamily="34" charset="0"/>
              </a:rPr>
              <a:t> medverkan i </a:t>
            </a:r>
            <a:r>
              <a:rPr lang="sv-SE" sz="1800" dirty="0" err="1">
                <a:latin typeface="Arial" panose="020B0604020202020204" pitchFamily="34" charset="0"/>
              </a:rPr>
              <a:t>Orpos</a:t>
            </a:r>
            <a:r>
              <a:rPr lang="sv-SE" sz="1800" dirty="0">
                <a:latin typeface="Arial" panose="020B0604020202020204" pitchFamily="34" charset="0"/>
              </a:rPr>
              <a:t> regering </a:t>
            </a:r>
          </a:p>
          <a:p>
            <a:pPr algn="l"/>
            <a:r>
              <a:rPr lang="sv-SE" sz="1800" dirty="0">
                <a:latin typeface="Arial" panose="020B0604020202020204" pitchFamily="34" charset="0"/>
              </a:rPr>
              <a:t>Förhåller man sig </a:t>
            </a:r>
            <a:r>
              <a:rPr lang="sv-SE" sz="1800" b="0" i="0" dirty="0">
                <a:effectLst/>
                <a:latin typeface="Arial" panose="020B0604020202020204" pitchFamily="34" charset="0"/>
              </a:rPr>
              <a:t>mera skeptiskt till att sälja vin i matbutiken, och till mångkulturalism</a:t>
            </a:r>
            <a:br>
              <a:rPr lang="sv-SE" sz="1800" dirty="0">
                <a:latin typeface="Arial" panose="020B0604020202020204" pitchFamily="34" charset="0"/>
              </a:rPr>
            </a:br>
            <a:endParaRPr lang="sv-SE" b="0" i="0" dirty="0"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sv-SE" sz="1800" b="1" i="0" dirty="0">
                <a:effectLst/>
                <a:latin typeface="Arial" panose="020B0604020202020204" pitchFamily="34" charset="0"/>
              </a:rPr>
              <a:t>I Nyland</a:t>
            </a:r>
            <a:endParaRPr lang="sv-SE" b="1" i="0" dirty="0">
              <a:effectLst/>
              <a:latin typeface="Arial" panose="020B0604020202020204" pitchFamily="34" charset="0"/>
            </a:endParaRPr>
          </a:p>
          <a:p>
            <a:pPr algn="l"/>
            <a:r>
              <a:rPr lang="sv-SE" sz="1800" dirty="0">
                <a:latin typeface="Arial" panose="020B0604020202020204" pitchFamily="34" charset="0"/>
              </a:rPr>
              <a:t>o</a:t>
            </a:r>
            <a:r>
              <a:rPr lang="sv-SE" sz="1800" b="0" i="0" dirty="0">
                <a:effectLst/>
                <a:latin typeface="Arial" panose="020B0604020202020204" pitchFamily="34" charset="0"/>
              </a:rPr>
              <a:t>roar man sig mera för ökad psykisk ohälsa, ökande statsskuld, den svenskspråkiga dagvården och skolan, ungas svenskspråkiga identitet, och för att svenskan endast blir ett hem- och skolspråk</a:t>
            </a:r>
            <a:endParaRPr lang="sv-SE" b="0" i="0" dirty="0">
              <a:effectLst/>
              <a:latin typeface="Arial" panose="020B0604020202020204" pitchFamily="34" charset="0"/>
            </a:endParaRPr>
          </a:p>
          <a:p>
            <a:pPr algn="l"/>
            <a:r>
              <a:rPr lang="sv-SE" sz="1800" dirty="0">
                <a:latin typeface="Arial" panose="020B0604020202020204" pitchFamily="34" charset="0"/>
              </a:rPr>
              <a:t>Känns s</a:t>
            </a:r>
            <a:r>
              <a:rPr lang="sv-SE" sz="1800" b="0" i="0" dirty="0">
                <a:effectLst/>
                <a:latin typeface="Arial" panose="020B0604020202020204" pitchFamily="34" charset="0"/>
              </a:rPr>
              <a:t>amhället oftare rättvist, upplevelse av att man har likadana möjligheter</a:t>
            </a:r>
            <a:endParaRPr lang="sv-SE" b="0" i="0" dirty="0">
              <a:effectLst/>
              <a:latin typeface="Arial" panose="020B0604020202020204" pitchFamily="34" charset="0"/>
            </a:endParaRPr>
          </a:p>
          <a:p>
            <a:pPr algn="l"/>
            <a:r>
              <a:rPr lang="sv-SE" sz="1800" dirty="0">
                <a:latin typeface="Arial" panose="020B0604020202020204" pitchFamily="34" charset="0"/>
              </a:rPr>
              <a:t>En </a:t>
            </a:r>
            <a:r>
              <a:rPr lang="sv-SE" sz="1800" b="0" i="0" dirty="0">
                <a:effectLst/>
                <a:latin typeface="Arial" panose="020B0604020202020204" pitchFamily="34" charset="0"/>
              </a:rPr>
              <a:t>större andel som placerar sig politiskt till vänster</a:t>
            </a:r>
            <a:endParaRPr lang="sv-SE" b="0" i="0" dirty="0">
              <a:effectLst/>
              <a:latin typeface="Arial" panose="020B0604020202020204" pitchFamily="34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7061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0C1C60-D102-52D1-78F5-77F8325B0B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9" descr="magma_logo_r.pdf">
            <a:extLst>
              <a:ext uri="{FF2B5EF4-FFF2-40B4-BE49-F238E27FC236}">
                <a16:creationId xmlns:a16="http://schemas.microsoft.com/office/drawing/2014/main" id="{80160DD8-8AC2-083C-7991-9556F2C677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23256" cy="318203"/>
          </a:xfrm>
          <a:prstGeom prst="rect">
            <a:avLst/>
          </a:prstGeom>
        </p:spPr>
      </p:pic>
      <p:sp>
        <p:nvSpPr>
          <p:cNvPr id="12" name="Title 11">
            <a:extLst>
              <a:ext uri="{FF2B5EF4-FFF2-40B4-BE49-F238E27FC236}">
                <a16:creationId xmlns:a16="http://schemas.microsoft.com/office/drawing/2014/main" id="{A76941E2-B870-19EB-B68F-8AA7030B8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038"/>
            <a:ext cx="10515600" cy="1325563"/>
          </a:xfrm>
        </p:spPr>
        <p:txBody>
          <a:bodyPr/>
          <a:lstStyle/>
          <a:p>
            <a:r>
              <a:rPr lang="sv-SE" dirty="0"/>
              <a:t>Jämförelser enligt inkomstnivå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A0CC5F5D-D844-7ACB-F77E-98D99E91A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616" y="1825624"/>
            <a:ext cx="10769184" cy="4631337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sv-SE" sz="1800" b="1" dirty="0">
                <a:latin typeface="Arial" panose="020B0604020202020204" pitchFamily="34" charset="0"/>
              </a:rPr>
              <a:t>Personer inom den h</a:t>
            </a:r>
            <a:r>
              <a:rPr lang="sv-SE" sz="1800" b="1" i="0" dirty="0">
                <a:effectLst/>
                <a:latin typeface="Arial" panose="020B0604020202020204" pitchFamily="34" charset="0"/>
              </a:rPr>
              <a:t>ögsta inkomstnivån (5000 €/mån eller mer)</a:t>
            </a:r>
            <a:endParaRPr lang="sv-SE" b="0" i="0" dirty="0">
              <a:effectLst/>
              <a:latin typeface="Arial" panose="020B0604020202020204" pitchFamily="34" charset="0"/>
            </a:endParaRPr>
          </a:p>
          <a:p>
            <a:pPr algn="l"/>
            <a:r>
              <a:rPr lang="sv-SE" sz="1800" b="0" i="0" dirty="0">
                <a:effectLst/>
                <a:latin typeface="Arial" panose="020B0604020202020204" pitchFamily="34" charset="0"/>
              </a:rPr>
              <a:t>oroar sig minst för hälso- och åldringsvården, framtida pension, ökande levnadskostnader</a:t>
            </a:r>
            <a:endParaRPr lang="sv-SE" b="0" i="0" dirty="0">
              <a:effectLst/>
              <a:latin typeface="Arial" panose="020B0604020202020204" pitchFamily="34" charset="0"/>
            </a:endParaRPr>
          </a:p>
          <a:p>
            <a:pPr algn="l"/>
            <a:r>
              <a:rPr lang="sv-SE" sz="1800" dirty="0">
                <a:latin typeface="Arial" panose="020B0604020202020204" pitchFamily="34" charset="0"/>
              </a:rPr>
              <a:t>f</a:t>
            </a:r>
            <a:r>
              <a:rPr lang="sv-SE" sz="1800" b="0" i="0" dirty="0">
                <a:effectLst/>
                <a:latin typeface="Arial" panose="020B0604020202020204" pitchFamily="34" charset="0"/>
              </a:rPr>
              <a:t>år mest framtidstro från vänner &amp; familj &amp; sig själv, minst framtidstro från tron &amp; livssyn</a:t>
            </a:r>
            <a:endParaRPr lang="sv-SE" b="0" i="0" dirty="0">
              <a:effectLst/>
              <a:latin typeface="Arial" panose="020B0604020202020204" pitchFamily="34" charset="0"/>
            </a:endParaRPr>
          </a:p>
          <a:p>
            <a:pPr algn="l"/>
            <a:r>
              <a:rPr lang="sv-SE" sz="1800" dirty="0">
                <a:latin typeface="Arial" panose="020B0604020202020204" pitchFamily="34" charset="0"/>
              </a:rPr>
              <a:t>Upplever att s</a:t>
            </a:r>
            <a:r>
              <a:rPr lang="sv-SE" sz="1800" b="0" i="0" dirty="0">
                <a:effectLst/>
                <a:latin typeface="Arial" panose="020B0604020202020204" pitchFamily="34" charset="0"/>
              </a:rPr>
              <a:t>amhället känns rättvist; stor skillnad till de med lägre inkomst</a:t>
            </a:r>
            <a:endParaRPr lang="sv-SE" b="0" i="0" dirty="0">
              <a:effectLst/>
              <a:latin typeface="Arial" panose="020B0604020202020204" pitchFamily="34" charset="0"/>
            </a:endParaRPr>
          </a:p>
          <a:p>
            <a:pPr algn="l"/>
            <a:r>
              <a:rPr lang="sv-SE" sz="1800" b="0" i="0" dirty="0">
                <a:effectLst/>
                <a:latin typeface="Arial" panose="020B0604020202020204" pitchFamily="34" charset="0"/>
              </a:rPr>
              <a:t>placerar sig politiskt klart eller i någon mån till höger (över hälften)</a:t>
            </a:r>
            <a:endParaRPr lang="sv-SE" b="0" i="0" dirty="0">
              <a:effectLst/>
              <a:latin typeface="Arial" panose="020B0604020202020204" pitchFamily="34" charset="0"/>
            </a:endParaRPr>
          </a:p>
          <a:p>
            <a:pPr algn="l"/>
            <a:r>
              <a:rPr lang="sv-SE" sz="1800" dirty="0">
                <a:latin typeface="Arial" panose="020B0604020202020204" pitchFamily="34" charset="0"/>
              </a:rPr>
              <a:t>Ser </a:t>
            </a:r>
            <a:r>
              <a:rPr lang="sv-SE" sz="1800" b="0" i="0" dirty="0">
                <a:effectLst/>
                <a:latin typeface="Arial" panose="020B0604020202020204" pitchFamily="34" charset="0"/>
              </a:rPr>
              <a:t>AI som en möjlighet</a:t>
            </a:r>
            <a:endParaRPr lang="sv-SE" b="0" i="0" dirty="0"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endParaRPr lang="sv-SE" sz="1800" dirty="0"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sv-SE" sz="1800" b="1" i="0" dirty="0">
                <a:effectLst/>
                <a:latin typeface="Arial" panose="020B0604020202020204" pitchFamily="34" charset="0"/>
              </a:rPr>
              <a:t>Lägsta inkomstnivån (2500 €/mån eller mindre)</a:t>
            </a:r>
            <a:endParaRPr lang="sv-SE" b="1" i="0" dirty="0">
              <a:effectLst/>
              <a:latin typeface="Arial" panose="020B0604020202020204" pitchFamily="34" charset="0"/>
            </a:endParaRPr>
          </a:p>
          <a:p>
            <a:pPr algn="l"/>
            <a:r>
              <a:rPr lang="sv-SE" sz="1800" b="0" i="0" dirty="0">
                <a:effectLst/>
                <a:latin typeface="Arial" panose="020B0604020202020204" pitchFamily="34" charset="0"/>
              </a:rPr>
              <a:t>oroar sig mest för svenskans framtid på olika områden</a:t>
            </a:r>
            <a:endParaRPr lang="sv-SE" b="0" i="0" dirty="0">
              <a:effectLst/>
              <a:latin typeface="Arial" panose="020B0604020202020204" pitchFamily="34" charset="0"/>
            </a:endParaRPr>
          </a:p>
          <a:p>
            <a:pPr algn="l"/>
            <a:r>
              <a:rPr lang="sv-SE" sz="1800" b="0" i="0" dirty="0">
                <a:effectLst/>
                <a:latin typeface="Arial" panose="020B0604020202020204" pitchFamily="34" charset="0"/>
              </a:rPr>
              <a:t>får inte lika mycket framtidstro från utbildning eller jobb</a:t>
            </a:r>
            <a:endParaRPr lang="sv-SE" b="0" i="0" dirty="0">
              <a:effectLst/>
              <a:latin typeface="Arial" panose="020B0604020202020204" pitchFamily="34" charset="0"/>
            </a:endParaRPr>
          </a:p>
          <a:p>
            <a:pPr algn="l"/>
            <a:r>
              <a:rPr lang="sv-SE" sz="1800" dirty="0">
                <a:latin typeface="Arial" panose="020B0604020202020204" pitchFamily="34" charset="0"/>
              </a:rPr>
              <a:t>En </a:t>
            </a:r>
            <a:r>
              <a:rPr lang="sv-SE" sz="1800" b="0" i="0" dirty="0">
                <a:effectLst/>
                <a:latin typeface="Arial" panose="020B0604020202020204" pitchFamily="34" charset="0"/>
              </a:rPr>
              <a:t>tredjedel uppfattar sig mer höger, en femtedel mer vänster</a:t>
            </a:r>
            <a:endParaRPr lang="sv-SE" b="0" i="0" dirty="0">
              <a:effectLst/>
              <a:latin typeface="Arial" panose="020B0604020202020204" pitchFamily="34" charset="0"/>
            </a:endParaRPr>
          </a:p>
          <a:p>
            <a:pPr algn="l"/>
            <a:r>
              <a:rPr lang="sv-SE" sz="1800" dirty="0">
                <a:latin typeface="Arial" panose="020B0604020202020204" pitchFamily="34" charset="0"/>
              </a:rPr>
              <a:t>Är för</a:t>
            </a:r>
            <a:r>
              <a:rPr lang="sv-SE" sz="1800" b="0" i="0" dirty="0">
                <a:effectLst/>
                <a:latin typeface="Arial" panose="020B0604020202020204" pitchFamily="34" charset="0"/>
              </a:rPr>
              <a:t> offentliga välfärdstjänster</a:t>
            </a:r>
            <a:endParaRPr lang="sv-SE" b="0" i="0" dirty="0">
              <a:effectLst/>
              <a:latin typeface="Arial" panose="020B0604020202020204" pitchFamily="34" charset="0"/>
            </a:endParaRPr>
          </a:p>
          <a:p>
            <a:pPr algn="l"/>
            <a:r>
              <a:rPr lang="sv-SE" sz="1800" b="0" i="0" dirty="0">
                <a:effectLst/>
                <a:latin typeface="Arial" panose="020B0604020202020204" pitchFamily="34" charset="0"/>
              </a:rPr>
              <a:t>Är mest skeptiska till vin i matbutiken, och till mångkulturalism</a:t>
            </a:r>
            <a:endParaRPr lang="sv-SE" b="0" i="0" dirty="0">
              <a:effectLst/>
              <a:latin typeface="Arial" panose="020B0604020202020204" pitchFamily="34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8502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2F204DA-32A3-317E-8CF4-C5BFE1B22DE3}"/>
              </a:ext>
            </a:extLst>
          </p:cNvPr>
          <p:cNvSpPr txBox="1"/>
          <p:nvPr/>
        </p:nvSpPr>
        <p:spPr>
          <a:xfrm>
            <a:off x="42793" y="2305615"/>
            <a:ext cx="251791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>
                <a:latin typeface="+mj-lt"/>
              </a:rPr>
              <a:t>I vilken utsträckning oroar du dig för….</a:t>
            </a:r>
          </a:p>
        </p:txBody>
      </p:sp>
      <p:pic>
        <p:nvPicPr>
          <p:cNvPr id="6" name="Bildobjekt 9" descr="magma_logo_r.pdf">
            <a:extLst>
              <a:ext uri="{FF2B5EF4-FFF2-40B4-BE49-F238E27FC236}">
                <a16:creationId xmlns:a16="http://schemas.microsoft.com/office/drawing/2014/main" id="{143FAA65-46E3-9B01-29C9-7306565EE4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23256" cy="318203"/>
          </a:xfrm>
          <a:prstGeom prst="rect">
            <a:avLst/>
          </a:prstGeom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5513A1C-28F8-48C5-3599-A94F4D302D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0249768"/>
              </p:ext>
            </p:extLst>
          </p:nvPr>
        </p:nvGraphicFramePr>
        <p:xfrm>
          <a:off x="1323256" y="159101"/>
          <a:ext cx="10890250" cy="6678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401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3B2FE3-A0A3-63F8-FA79-6DBC408CC8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B4DDAA3-9EE8-8056-03E1-29353CEEB2AA}"/>
              </a:ext>
            </a:extLst>
          </p:cNvPr>
          <p:cNvSpPr txBox="1"/>
          <p:nvPr/>
        </p:nvSpPr>
        <p:spPr>
          <a:xfrm>
            <a:off x="1599407" y="159101"/>
            <a:ext cx="104468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>
                <a:latin typeface="+mj-lt"/>
              </a:rPr>
              <a:t>När du tänker på framtiden som svenskspråkig i Finland, i vilken utsträckning oroar du dig för….</a:t>
            </a:r>
          </a:p>
        </p:txBody>
      </p:sp>
      <p:pic>
        <p:nvPicPr>
          <p:cNvPr id="6" name="Bildobjekt 9" descr="magma_logo_r.pdf">
            <a:extLst>
              <a:ext uri="{FF2B5EF4-FFF2-40B4-BE49-F238E27FC236}">
                <a16:creationId xmlns:a16="http://schemas.microsoft.com/office/drawing/2014/main" id="{533EF137-3F24-80D0-B31B-A194E27D8C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23256" cy="318203"/>
          </a:xfrm>
          <a:prstGeom prst="rect">
            <a:avLst/>
          </a:prstGeom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3AB6851-5E2D-2F60-4EA2-3EEBC82D2E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1458237"/>
              </p:ext>
            </p:extLst>
          </p:nvPr>
        </p:nvGraphicFramePr>
        <p:xfrm>
          <a:off x="326571" y="1113207"/>
          <a:ext cx="11719655" cy="5585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B235A1B-F97F-BB8E-20A7-FDA867562E5D}"/>
              </a:ext>
            </a:extLst>
          </p:cNvPr>
          <p:cNvSpPr txBox="1"/>
          <p:nvPr/>
        </p:nvSpPr>
        <p:spPr>
          <a:xfrm>
            <a:off x="212035" y="1258957"/>
            <a:ext cx="1506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Minst oro för:</a:t>
            </a:r>
          </a:p>
        </p:txBody>
      </p:sp>
    </p:spTree>
    <p:extLst>
      <p:ext uri="{BB962C8B-B14F-4D97-AF65-F5344CB8AC3E}">
        <p14:creationId xmlns:p14="http://schemas.microsoft.com/office/powerpoint/2010/main" val="3080341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3B2FE3-A0A3-63F8-FA79-6DBC408CC8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B4DDAA3-9EE8-8056-03E1-29353CEEB2AA}"/>
              </a:ext>
            </a:extLst>
          </p:cNvPr>
          <p:cNvSpPr txBox="1"/>
          <p:nvPr/>
        </p:nvSpPr>
        <p:spPr>
          <a:xfrm>
            <a:off x="1599407" y="159101"/>
            <a:ext cx="104468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>
                <a:latin typeface="+mj-lt"/>
              </a:rPr>
              <a:t>När du tänker på framtiden som svenskspråkig i Finland, i vilken utsträckning oroar du dig för….</a:t>
            </a:r>
          </a:p>
        </p:txBody>
      </p:sp>
      <p:pic>
        <p:nvPicPr>
          <p:cNvPr id="6" name="Bildobjekt 9" descr="magma_logo_r.pdf">
            <a:extLst>
              <a:ext uri="{FF2B5EF4-FFF2-40B4-BE49-F238E27FC236}">
                <a16:creationId xmlns:a16="http://schemas.microsoft.com/office/drawing/2014/main" id="{533EF137-3F24-80D0-B31B-A194E27D8C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23256" cy="318203"/>
          </a:xfrm>
          <a:prstGeom prst="rect">
            <a:avLst/>
          </a:prstGeom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54AF3C5D-8E0B-2EC9-E426-57302A733A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254395"/>
              </p:ext>
            </p:extLst>
          </p:nvPr>
        </p:nvGraphicFramePr>
        <p:xfrm>
          <a:off x="675861" y="947056"/>
          <a:ext cx="11370365" cy="5910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397BDC7-B6C8-8D5C-3DEB-501052BDB4F4}"/>
              </a:ext>
            </a:extLst>
          </p:cNvPr>
          <p:cNvSpPr txBox="1"/>
          <p:nvPr/>
        </p:nvSpPr>
        <p:spPr>
          <a:xfrm>
            <a:off x="0" y="5208105"/>
            <a:ext cx="1442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Mest oro för:</a:t>
            </a:r>
          </a:p>
        </p:txBody>
      </p:sp>
    </p:spTree>
    <p:extLst>
      <p:ext uri="{BB962C8B-B14F-4D97-AF65-F5344CB8AC3E}">
        <p14:creationId xmlns:p14="http://schemas.microsoft.com/office/powerpoint/2010/main" val="1917836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FFD016-8366-6034-F769-D5F1DCFD64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CF3E33D-484C-A905-77C1-C05A14D7E826}"/>
              </a:ext>
            </a:extLst>
          </p:cNvPr>
          <p:cNvSpPr txBox="1"/>
          <p:nvPr/>
        </p:nvSpPr>
        <p:spPr>
          <a:xfrm>
            <a:off x="1401830" y="2732"/>
            <a:ext cx="3796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>
                <a:latin typeface="+mj-lt"/>
              </a:rPr>
              <a:t>Vad ger dig framtidstro?</a:t>
            </a:r>
          </a:p>
        </p:txBody>
      </p:sp>
      <p:pic>
        <p:nvPicPr>
          <p:cNvPr id="6" name="Bildobjekt 9" descr="magma_logo_r.pdf">
            <a:extLst>
              <a:ext uri="{FF2B5EF4-FFF2-40B4-BE49-F238E27FC236}">
                <a16:creationId xmlns:a16="http://schemas.microsoft.com/office/drawing/2014/main" id="{DC48F873-5D0D-D4BC-9AC0-6E9F49B24F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23256" cy="318203"/>
          </a:xfrm>
          <a:prstGeom prst="rect">
            <a:avLst/>
          </a:prstGeom>
        </p:spPr>
      </p:pic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FB8A057-EF10-4A79-4262-0A5C6AE675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5558878"/>
              </p:ext>
            </p:extLst>
          </p:nvPr>
        </p:nvGraphicFramePr>
        <p:xfrm>
          <a:off x="179614" y="718458"/>
          <a:ext cx="11511642" cy="6139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86045AB-593D-4786-5969-49CE60E410AE}"/>
              </a:ext>
            </a:extLst>
          </p:cNvPr>
          <p:cNvSpPr txBox="1"/>
          <p:nvPr/>
        </p:nvSpPr>
        <p:spPr>
          <a:xfrm>
            <a:off x="11302584" y="1334124"/>
            <a:ext cx="119921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sv-SE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1367978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FFD016-8366-6034-F769-D5F1DCFD64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0695449-692B-5B6D-F357-862BCDAC712E}"/>
              </a:ext>
            </a:extLst>
          </p:cNvPr>
          <p:cNvSpPr txBox="1"/>
          <p:nvPr/>
        </p:nvSpPr>
        <p:spPr>
          <a:xfrm>
            <a:off x="8849486" y="1905506"/>
            <a:ext cx="3181082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>
                <a:ea typeface="Times New Roman" panose="02020603050405020304" pitchFamily="18" charset="0"/>
              </a:rPr>
              <a:t>Andelen</a:t>
            </a:r>
            <a:r>
              <a:rPr lang="en-GB" sz="2400" dirty="0"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a typeface="Times New Roman" panose="02020603050405020304" pitchFamily="18" charset="0"/>
              </a:rPr>
              <a:t>som</a:t>
            </a:r>
            <a:r>
              <a:rPr lang="en-GB" sz="2400" dirty="0"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a typeface="Times New Roman" panose="02020603050405020304" pitchFamily="18" charset="0"/>
              </a:rPr>
              <a:t>får</a:t>
            </a:r>
            <a:r>
              <a:rPr lang="en-GB" sz="2400" dirty="0"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a typeface="Times New Roman" panose="02020603050405020304" pitchFamily="18" charset="0"/>
              </a:rPr>
              <a:t>framtidstro</a:t>
            </a:r>
            <a:r>
              <a:rPr lang="en-GB" sz="2400" dirty="0"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a typeface="Times New Roman" panose="02020603050405020304" pitchFamily="18" charset="0"/>
              </a:rPr>
              <a:t>av</a:t>
            </a:r>
            <a:r>
              <a:rPr lang="en-GB" sz="2400" dirty="0"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a typeface="Times New Roman" panose="02020603050405020304" pitchFamily="18" charset="0"/>
              </a:rPr>
              <a:t>att</a:t>
            </a:r>
            <a:r>
              <a:rPr lang="en-GB" sz="2400" dirty="0">
                <a:ea typeface="Times New Roman" panose="02020603050405020304" pitchFamily="18" charset="0"/>
              </a:rPr>
              <a:t> Finland </a:t>
            </a:r>
            <a:r>
              <a:rPr lang="en-GB" sz="2400" dirty="0" err="1">
                <a:ea typeface="Times New Roman" panose="02020603050405020304" pitchFamily="18" charset="0"/>
              </a:rPr>
              <a:t>är</a:t>
            </a:r>
            <a:r>
              <a:rPr lang="en-GB" sz="2400" dirty="0"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a typeface="Times New Roman" panose="02020603050405020304" pitchFamily="18" charset="0"/>
              </a:rPr>
              <a:t>en</a:t>
            </a:r>
            <a:r>
              <a:rPr lang="en-GB" sz="2400" dirty="0">
                <a:ea typeface="Times New Roman" panose="02020603050405020304" pitchFamily="18" charset="0"/>
              </a:rPr>
              <a:t> del </a:t>
            </a:r>
            <a:r>
              <a:rPr lang="en-GB" sz="2400" dirty="0" err="1">
                <a:ea typeface="Times New Roman" panose="02020603050405020304" pitchFamily="18" charset="0"/>
              </a:rPr>
              <a:t>av</a:t>
            </a:r>
            <a:r>
              <a:rPr lang="en-GB" sz="2400" dirty="0">
                <a:ea typeface="Times New Roman" panose="02020603050405020304" pitchFamily="18" charset="0"/>
              </a:rPr>
              <a:t> Norden </a:t>
            </a:r>
            <a:r>
              <a:rPr lang="en-GB" sz="2400" dirty="0" err="1">
                <a:ea typeface="Times New Roman" panose="02020603050405020304" pitchFamily="18" charset="0"/>
              </a:rPr>
              <a:t>är</a:t>
            </a:r>
            <a:r>
              <a:rPr lang="en-GB" sz="2400" dirty="0"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a typeface="Times New Roman" panose="02020603050405020304" pitchFamily="18" charset="0"/>
              </a:rPr>
              <a:t>rentav</a:t>
            </a:r>
            <a:r>
              <a:rPr lang="en-GB" sz="2400" dirty="0"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a typeface="Times New Roman" panose="02020603050405020304" pitchFamily="18" charset="0"/>
              </a:rPr>
              <a:t>större</a:t>
            </a:r>
            <a:r>
              <a:rPr lang="en-GB" sz="2400" dirty="0">
                <a:ea typeface="Times New Roman" panose="02020603050405020304" pitchFamily="18" charset="0"/>
              </a:rPr>
              <a:t> 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(84 %)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än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andelen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som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får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framtidstro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från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familj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och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släkt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(81 %).</a:t>
            </a:r>
          </a:p>
          <a:p>
            <a:endParaRPr lang="en-GB" sz="2400" dirty="0">
              <a:effectLst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F3E33D-484C-A905-77C1-C05A14D7E826}"/>
              </a:ext>
            </a:extLst>
          </p:cNvPr>
          <p:cNvSpPr txBox="1"/>
          <p:nvPr/>
        </p:nvSpPr>
        <p:spPr>
          <a:xfrm>
            <a:off x="1622275" y="195942"/>
            <a:ext cx="4473725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500" b="1" dirty="0">
                <a:latin typeface="+mj-lt"/>
              </a:rPr>
              <a:t>Finlands position viktig</a:t>
            </a:r>
          </a:p>
        </p:txBody>
      </p:sp>
      <p:pic>
        <p:nvPicPr>
          <p:cNvPr id="6" name="Bildobjekt 9" descr="magma_logo_r.pdf">
            <a:extLst>
              <a:ext uri="{FF2B5EF4-FFF2-40B4-BE49-F238E27FC236}">
                <a16:creationId xmlns:a16="http://schemas.microsoft.com/office/drawing/2014/main" id="{DC48F873-5D0D-D4BC-9AC0-6E9F49B24F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23256" cy="318203"/>
          </a:xfrm>
          <a:prstGeom prst="rect">
            <a:avLst/>
          </a:prstGeom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7C6D7F2-D278-7E35-764D-8FF69BF65FB1}"/>
              </a:ext>
            </a:extLst>
          </p:cNvPr>
          <p:cNvGraphicFramePr>
            <a:graphicFrameLocks/>
          </p:cNvGraphicFramePr>
          <p:nvPr/>
        </p:nvGraphicFramePr>
        <p:xfrm>
          <a:off x="375557" y="1305564"/>
          <a:ext cx="8343899" cy="5356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615224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A13C48-BF30-F71A-B74F-9890D0D1C6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F3EA72D-F4C8-A717-5CAE-0AB55C242A93}"/>
              </a:ext>
            </a:extLst>
          </p:cNvPr>
          <p:cNvSpPr txBox="1"/>
          <p:nvPr/>
        </p:nvSpPr>
        <p:spPr>
          <a:xfrm>
            <a:off x="1660225" y="2732"/>
            <a:ext cx="49619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>
                <a:latin typeface="+mj-lt"/>
              </a:rPr>
              <a:t>Upplevs samhället som rättvist?</a:t>
            </a:r>
          </a:p>
        </p:txBody>
      </p:sp>
      <p:pic>
        <p:nvPicPr>
          <p:cNvPr id="6" name="Bildobjekt 9" descr="magma_logo_r.pdf">
            <a:extLst>
              <a:ext uri="{FF2B5EF4-FFF2-40B4-BE49-F238E27FC236}">
                <a16:creationId xmlns:a16="http://schemas.microsoft.com/office/drawing/2014/main" id="{2DF27217-7AC9-8E78-94A8-EDAA50D841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23256" cy="318203"/>
          </a:xfrm>
          <a:prstGeom prst="rect">
            <a:avLst/>
          </a:prstGeom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203480B-C85C-BE22-3406-6B8B39ABBD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6701081"/>
              </p:ext>
            </p:extLst>
          </p:nvPr>
        </p:nvGraphicFramePr>
        <p:xfrm>
          <a:off x="2676978" y="525952"/>
          <a:ext cx="7327900" cy="6332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1471715-7C8A-666F-FAB4-38BFB057A28B}"/>
              </a:ext>
            </a:extLst>
          </p:cNvPr>
          <p:cNvSpPr txBox="1"/>
          <p:nvPr/>
        </p:nvSpPr>
        <p:spPr>
          <a:xfrm>
            <a:off x="237406" y="895486"/>
            <a:ext cx="21717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”Jag upplever att samhället ger mig och mina likar lika goda möjligheter som andra, dvs. samhället känns rättvist.”</a:t>
            </a:r>
          </a:p>
          <a:p>
            <a:endParaRPr lang="sv-SE" sz="2000" dirty="0"/>
          </a:p>
          <a:p>
            <a:r>
              <a:rPr lang="sv-SE" sz="2000" dirty="0"/>
              <a:t>(N=801)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E1933C-51A2-36E7-428C-9C1321B32CD2}"/>
              </a:ext>
            </a:extLst>
          </p:cNvPr>
          <p:cNvSpPr txBox="1"/>
          <p:nvPr/>
        </p:nvSpPr>
        <p:spPr>
          <a:xfrm>
            <a:off x="9782894" y="895486"/>
            <a:ext cx="21717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” </a:t>
            </a:r>
            <a:r>
              <a:rPr lang="fi-FI" sz="2000" dirty="0"/>
              <a:t>Koen, että suomalainen yhteiskunta </a:t>
            </a:r>
          </a:p>
          <a:p>
            <a:r>
              <a:rPr lang="fi-FI" sz="2000" dirty="0"/>
              <a:t>on reilu minunkaltaisiani ihmisiä kohtaan</a:t>
            </a:r>
            <a:r>
              <a:rPr lang="sv-SE" sz="2000" dirty="0"/>
              <a:t>.”</a:t>
            </a:r>
          </a:p>
          <a:p>
            <a:endParaRPr lang="sv-SE" sz="2000" dirty="0"/>
          </a:p>
          <a:p>
            <a:r>
              <a:rPr lang="sv-SE" sz="2000" dirty="0"/>
              <a:t>(N=1070)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0A32E87-E1F4-31FD-8516-0ACD017BD5B7}"/>
              </a:ext>
            </a:extLst>
          </p:cNvPr>
          <p:cNvSpPr txBox="1"/>
          <p:nvPr/>
        </p:nvSpPr>
        <p:spPr>
          <a:xfrm>
            <a:off x="10105997" y="4065667"/>
            <a:ext cx="15254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E2 (2023) </a:t>
            </a:r>
            <a:r>
              <a:rPr lang="sv-SE" sz="2000" b="1" i="1" dirty="0"/>
              <a:t>”</a:t>
            </a:r>
            <a:r>
              <a:rPr lang="sv-SE" sz="2000" b="1" i="1" dirty="0" err="1"/>
              <a:t>Miten</a:t>
            </a:r>
            <a:r>
              <a:rPr lang="sv-SE" sz="2000" b="1" i="1" dirty="0"/>
              <a:t> </a:t>
            </a:r>
            <a:r>
              <a:rPr lang="sv-SE" sz="2000" b="1" i="1" dirty="0" err="1"/>
              <a:t>meillä</a:t>
            </a:r>
            <a:r>
              <a:rPr lang="sv-SE" sz="2000" b="1" i="1" dirty="0"/>
              <a:t> </a:t>
            </a:r>
            <a:r>
              <a:rPr lang="sv-SE" sz="2000" b="1" i="1" dirty="0" err="1"/>
              <a:t>menee</a:t>
            </a:r>
            <a:r>
              <a:rPr lang="sv-SE" sz="2000" b="1" i="1" dirty="0"/>
              <a:t>?”</a:t>
            </a:r>
            <a:endParaRPr lang="sv-SE" sz="2000" b="1" dirty="0"/>
          </a:p>
        </p:txBody>
      </p:sp>
    </p:spTree>
    <p:extLst>
      <p:ext uri="{BB962C8B-B14F-4D97-AF65-F5344CB8AC3E}">
        <p14:creationId xmlns:p14="http://schemas.microsoft.com/office/powerpoint/2010/main" val="9871281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C260F2-E6A8-2095-4CEB-A324A1693E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5B43476-991E-9A75-25E2-D7E60C297670}"/>
              </a:ext>
            </a:extLst>
          </p:cNvPr>
          <p:cNvSpPr txBox="1"/>
          <p:nvPr/>
        </p:nvSpPr>
        <p:spPr>
          <a:xfrm>
            <a:off x="1323256" y="149327"/>
            <a:ext cx="624991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500" b="1" dirty="0">
                <a:latin typeface="+mj-lt"/>
              </a:rPr>
              <a:t>Solidaritet mellan generationer?</a:t>
            </a:r>
          </a:p>
        </p:txBody>
      </p:sp>
      <p:pic>
        <p:nvPicPr>
          <p:cNvPr id="6" name="Bildobjekt 9" descr="magma_logo_r.pdf">
            <a:extLst>
              <a:ext uri="{FF2B5EF4-FFF2-40B4-BE49-F238E27FC236}">
                <a16:creationId xmlns:a16="http://schemas.microsoft.com/office/drawing/2014/main" id="{2DD975F9-5BF4-F7A1-E35A-15CEDED141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23256" cy="318203"/>
          </a:xfrm>
          <a:prstGeom prst="rect">
            <a:avLst/>
          </a:prstGeom>
        </p:spPr>
      </p:pic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1C1031F-2811-6999-E4C0-4A77BE94D7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9318412"/>
              </p:ext>
            </p:extLst>
          </p:nvPr>
        </p:nvGraphicFramePr>
        <p:xfrm>
          <a:off x="195944" y="1175657"/>
          <a:ext cx="8981998" cy="5533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4634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logo&#10;&#10;Description automatically generated">
            <a:extLst>
              <a:ext uri="{FF2B5EF4-FFF2-40B4-BE49-F238E27FC236}">
                <a16:creationId xmlns:a16="http://schemas.microsoft.com/office/drawing/2014/main" id="{5639C1F8-CEBE-19A8-5D84-D5D14AF0FA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299" y="165100"/>
            <a:ext cx="10043491" cy="6280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5838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0C1C60-D102-52D1-78F5-77F8325B0B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3297BFF-A8CF-A48D-E87A-1443404A53FB}"/>
              </a:ext>
            </a:extLst>
          </p:cNvPr>
          <p:cNvSpPr txBox="1"/>
          <p:nvPr/>
        </p:nvSpPr>
        <p:spPr>
          <a:xfrm>
            <a:off x="1056068" y="496412"/>
            <a:ext cx="7202485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500" b="1" dirty="0">
                <a:latin typeface="+mj-lt"/>
              </a:rPr>
              <a:t>Svenskspråkiga mer höger än vänster</a:t>
            </a:r>
          </a:p>
        </p:txBody>
      </p:sp>
      <p:pic>
        <p:nvPicPr>
          <p:cNvPr id="6" name="Bildobjekt 9" descr="magma_logo_r.pdf">
            <a:extLst>
              <a:ext uri="{FF2B5EF4-FFF2-40B4-BE49-F238E27FC236}">
                <a16:creationId xmlns:a16="http://schemas.microsoft.com/office/drawing/2014/main" id="{80160DD8-8AC2-083C-7991-9556F2C67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23256" cy="318203"/>
          </a:xfrm>
          <a:prstGeom prst="rect">
            <a:avLst/>
          </a:prstGeom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18B0E5C-831C-6800-FEE1-3AFF9B981E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6902007"/>
              </p:ext>
            </p:extLst>
          </p:nvPr>
        </p:nvGraphicFramePr>
        <p:xfrm>
          <a:off x="832757" y="1861456"/>
          <a:ext cx="8479518" cy="4500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913246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0C1C60-D102-52D1-78F5-77F8325B0B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3297BFF-A8CF-A48D-E87A-1443404A53FB}"/>
              </a:ext>
            </a:extLst>
          </p:cNvPr>
          <p:cNvSpPr txBox="1"/>
          <p:nvPr/>
        </p:nvSpPr>
        <p:spPr>
          <a:xfrm>
            <a:off x="1611239" y="293915"/>
            <a:ext cx="8755474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500" b="1" dirty="0">
                <a:latin typeface="+mj-lt"/>
              </a:rPr>
              <a:t>Majoriteten stöder </a:t>
            </a:r>
            <a:r>
              <a:rPr lang="sv-SE" sz="3500" b="1" dirty="0" err="1">
                <a:latin typeface="+mj-lt"/>
              </a:rPr>
              <a:t>SFP:s</a:t>
            </a:r>
            <a:r>
              <a:rPr lang="sv-SE" sz="3500" b="1" dirty="0">
                <a:latin typeface="+mj-lt"/>
              </a:rPr>
              <a:t> regeringsmedverkan</a:t>
            </a:r>
          </a:p>
        </p:txBody>
      </p:sp>
      <p:pic>
        <p:nvPicPr>
          <p:cNvPr id="6" name="Bildobjekt 9" descr="magma_logo_r.pdf">
            <a:extLst>
              <a:ext uri="{FF2B5EF4-FFF2-40B4-BE49-F238E27FC236}">
                <a16:creationId xmlns:a16="http://schemas.microsoft.com/office/drawing/2014/main" id="{80160DD8-8AC2-083C-7991-9556F2C67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23256" cy="318203"/>
          </a:xfrm>
          <a:prstGeom prst="rect">
            <a:avLst/>
          </a:prstGeom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2446EA5-026B-6521-292E-E41108789C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6452866"/>
              </p:ext>
            </p:extLst>
          </p:nvPr>
        </p:nvGraphicFramePr>
        <p:xfrm>
          <a:off x="375557" y="1262288"/>
          <a:ext cx="10650252" cy="5154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99653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0C1C60-D102-52D1-78F5-77F8325B0B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3297BFF-A8CF-A48D-E87A-1443404A53FB}"/>
              </a:ext>
            </a:extLst>
          </p:cNvPr>
          <p:cNvSpPr txBox="1"/>
          <p:nvPr/>
        </p:nvSpPr>
        <p:spPr>
          <a:xfrm>
            <a:off x="1611240" y="293915"/>
            <a:ext cx="973262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500" b="1" dirty="0">
                <a:latin typeface="+mj-lt"/>
              </a:rPr>
              <a:t>Majoriteten stöder obligatorisk svenska i finskspråkiga skolor</a:t>
            </a:r>
          </a:p>
        </p:txBody>
      </p:sp>
      <p:pic>
        <p:nvPicPr>
          <p:cNvPr id="6" name="Bildobjekt 9" descr="magma_logo_r.pdf">
            <a:extLst>
              <a:ext uri="{FF2B5EF4-FFF2-40B4-BE49-F238E27FC236}">
                <a16:creationId xmlns:a16="http://schemas.microsoft.com/office/drawing/2014/main" id="{80160DD8-8AC2-083C-7991-9556F2C67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23256" cy="318203"/>
          </a:xfrm>
          <a:prstGeom prst="rect">
            <a:avLst/>
          </a:prstGeom>
        </p:spPr>
      </p:pic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36F915C-B2C4-AE27-479B-7C4152B6F4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7405773"/>
              </p:ext>
            </p:extLst>
          </p:nvPr>
        </p:nvGraphicFramePr>
        <p:xfrm>
          <a:off x="767443" y="1961322"/>
          <a:ext cx="10337879" cy="4390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692501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0C1C60-D102-52D1-78F5-77F8325B0B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3297BFF-A8CF-A48D-E87A-1443404A53FB}"/>
              </a:ext>
            </a:extLst>
          </p:cNvPr>
          <p:cNvSpPr txBox="1"/>
          <p:nvPr/>
        </p:nvSpPr>
        <p:spPr>
          <a:xfrm>
            <a:off x="1611239" y="293915"/>
            <a:ext cx="7592591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500" b="1" dirty="0">
                <a:latin typeface="+mj-lt"/>
              </a:rPr>
              <a:t>Stöd för invandring, med begränsningar</a:t>
            </a:r>
          </a:p>
        </p:txBody>
      </p:sp>
      <p:pic>
        <p:nvPicPr>
          <p:cNvPr id="6" name="Bildobjekt 9" descr="magma_logo_r.pdf">
            <a:extLst>
              <a:ext uri="{FF2B5EF4-FFF2-40B4-BE49-F238E27FC236}">
                <a16:creationId xmlns:a16="http://schemas.microsoft.com/office/drawing/2014/main" id="{80160DD8-8AC2-083C-7991-9556F2C677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23256" cy="318203"/>
          </a:xfrm>
          <a:prstGeom prst="rect">
            <a:avLst/>
          </a:prstGeom>
        </p:spPr>
      </p:pic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6795CCAA-773F-61C3-690A-F03BC59423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7982691"/>
              </p:ext>
            </p:extLst>
          </p:nvPr>
        </p:nvGraphicFramePr>
        <p:xfrm>
          <a:off x="1323256" y="1335768"/>
          <a:ext cx="9013371" cy="4852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0AAC1F7-C498-CF8B-104A-6E142614D299}"/>
              </a:ext>
            </a:extLst>
          </p:cNvPr>
          <p:cNvSpPr txBox="1"/>
          <p:nvPr/>
        </p:nvSpPr>
        <p:spPr>
          <a:xfrm>
            <a:off x="133495" y="2220686"/>
            <a:ext cx="11975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b="1" dirty="0"/>
              <a:t>Ingen </a:t>
            </a:r>
          </a:p>
          <a:p>
            <a:pPr algn="ctr"/>
            <a:r>
              <a:rPr lang="sv-SE" b="1" dirty="0"/>
              <a:t>invandring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5F728B-A736-DF7E-AE39-6627EC043D57}"/>
              </a:ext>
            </a:extLst>
          </p:cNvPr>
          <p:cNvSpPr txBox="1"/>
          <p:nvPr/>
        </p:nvSpPr>
        <p:spPr>
          <a:xfrm>
            <a:off x="10107789" y="2188029"/>
            <a:ext cx="11975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b="1" dirty="0"/>
              <a:t>Fri </a:t>
            </a:r>
          </a:p>
          <a:p>
            <a:pPr algn="ctr"/>
            <a:r>
              <a:rPr lang="sv-SE" b="1" dirty="0"/>
              <a:t>invandring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B28D31-FB78-0591-3C8A-23927BCB0986}"/>
              </a:ext>
            </a:extLst>
          </p:cNvPr>
          <p:cNvSpPr txBox="1"/>
          <p:nvPr/>
        </p:nvSpPr>
        <p:spPr>
          <a:xfrm>
            <a:off x="133495" y="3512110"/>
            <a:ext cx="14777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Gränserna för mångkultur bör klart definieras </a:t>
            </a:r>
            <a:r>
              <a:rPr lang="sv-SE" dirty="0"/>
              <a:t>(t.ex. vad som är tillåtet eller inte)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9275FF-2418-062D-9AF4-FB639D9915A6}"/>
              </a:ext>
            </a:extLst>
          </p:cNvPr>
          <p:cNvSpPr txBox="1"/>
          <p:nvPr/>
        </p:nvSpPr>
        <p:spPr>
          <a:xfrm>
            <a:off x="10336627" y="3545909"/>
            <a:ext cx="14777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</a:t>
            </a:r>
            <a:r>
              <a:rPr lang="sv-FI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et bör inte finnas några gränser för mångkultur </a:t>
            </a:r>
            <a:r>
              <a:rPr lang="sv-SE" dirty="0"/>
              <a:t>(om vad som är tillåtet eller inte) </a:t>
            </a:r>
          </a:p>
        </p:txBody>
      </p:sp>
    </p:spTree>
    <p:extLst>
      <p:ext uri="{BB962C8B-B14F-4D97-AF65-F5344CB8AC3E}">
        <p14:creationId xmlns:p14="http://schemas.microsoft.com/office/powerpoint/2010/main" val="17461762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0C1C60-D102-52D1-78F5-77F8325B0B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3297BFF-A8CF-A48D-E87A-1443404A53FB}"/>
              </a:ext>
            </a:extLst>
          </p:cNvPr>
          <p:cNvSpPr txBox="1"/>
          <p:nvPr/>
        </p:nvSpPr>
        <p:spPr>
          <a:xfrm>
            <a:off x="1611239" y="293915"/>
            <a:ext cx="8258607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500" b="1" dirty="0">
                <a:latin typeface="+mj-lt"/>
              </a:rPr>
              <a:t>Stöd för Alko och offentliga välfärdstjänster</a:t>
            </a:r>
          </a:p>
        </p:txBody>
      </p:sp>
      <p:pic>
        <p:nvPicPr>
          <p:cNvPr id="6" name="Bildobjekt 9" descr="magma_logo_r.pdf">
            <a:extLst>
              <a:ext uri="{FF2B5EF4-FFF2-40B4-BE49-F238E27FC236}">
                <a16:creationId xmlns:a16="http://schemas.microsoft.com/office/drawing/2014/main" id="{80160DD8-8AC2-083C-7991-9556F2C677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23256" cy="31820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0AAC1F7-C498-CF8B-104A-6E142614D299}"/>
              </a:ext>
            </a:extLst>
          </p:cNvPr>
          <p:cNvSpPr txBox="1"/>
          <p:nvPr/>
        </p:nvSpPr>
        <p:spPr>
          <a:xfrm>
            <a:off x="313849" y="1864863"/>
            <a:ext cx="10935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b="1" dirty="0"/>
              <a:t>AI är en </a:t>
            </a:r>
          </a:p>
          <a:p>
            <a:pPr algn="ctr"/>
            <a:r>
              <a:rPr lang="sv-SE" b="1" dirty="0"/>
              <a:t>möjlighet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5F728B-A736-DF7E-AE39-6627EC043D57}"/>
              </a:ext>
            </a:extLst>
          </p:cNvPr>
          <p:cNvSpPr txBox="1"/>
          <p:nvPr/>
        </p:nvSpPr>
        <p:spPr>
          <a:xfrm>
            <a:off x="10336627" y="1799548"/>
            <a:ext cx="1002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FI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AI är en </a:t>
            </a:r>
          </a:p>
          <a:p>
            <a:pPr algn="ctr"/>
            <a:r>
              <a:rPr lang="sv-FI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stor risk</a:t>
            </a:r>
            <a:r>
              <a:rPr lang="en-FI" b="1" dirty="0">
                <a:effectLst/>
              </a:rPr>
              <a:t> </a:t>
            </a:r>
            <a:endParaRPr lang="sv-SE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B28D31-FB78-0591-3C8A-23927BCB0986}"/>
              </a:ext>
            </a:extLst>
          </p:cNvPr>
          <p:cNvSpPr txBox="1"/>
          <p:nvPr/>
        </p:nvSpPr>
        <p:spPr>
          <a:xfrm>
            <a:off x="230307" y="2909405"/>
            <a:ext cx="1477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Vin bör säljas endast av Alko</a:t>
            </a:r>
            <a:endParaRPr lang="sv-S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9275FF-2418-062D-9AF4-FB639D9915A6}"/>
              </a:ext>
            </a:extLst>
          </p:cNvPr>
          <p:cNvSpPr txBox="1"/>
          <p:nvPr/>
        </p:nvSpPr>
        <p:spPr>
          <a:xfrm>
            <a:off x="10107789" y="2909405"/>
            <a:ext cx="1477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Vi</a:t>
            </a:r>
            <a:r>
              <a:rPr lang="sv-FI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 bör säljas fritt i matbutiken</a:t>
            </a:r>
            <a:r>
              <a:rPr lang="en-FI" b="1" dirty="0">
                <a:effectLst/>
              </a:rPr>
              <a:t> </a:t>
            </a:r>
            <a:endParaRPr lang="sv-SE" b="1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9C6D95DA-9A94-12BC-C528-EAE35BFCC7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1185813"/>
              </p:ext>
            </p:extLst>
          </p:nvPr>
        </p:nvGraphicFramePr>
        <p:xfrm>
          <a:off x="1708051" y="1323068"/>
          <a:ext cx="8367467" cy="4832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D8CAEB52-6EAE-4520-1656-1D0D2137DB38}"/>
              </a:ext>
            </a:extLst>
          </p:cNvPr>
          <p:cNvSpPr txBox="1"/>
          <p:nvPr/>
        </p:nvSpPr>
        <p:spPr>
          <a:xfrm>
            <a:off x="198036" y="4179066"/>
            <a:ext cx="1679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Privata</a:t>
            </a:r>
          </a:p>
          <a:p>
            <a:pPr algn="ctr"/>
            <a:r>
              <a:rPr lang="sv-SE" b="1" dirty="0"/>
              <a:t>välfärdstjänster</a:t>
            </a:r>
            <a:endParaRPr lang="sv-SE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46E249B-578B-AC42-9B51-506DF49446D0}"/>
              </a:ext>
            </a:extLst>
          </p:cNvPr>
          <p:cNvSpPr txBox="1"/>
          <p:nvPr/>
        </p:nvSpPr>
        <p:spPr>
          <a:xfrm>
            <a:off x="9873512" y="4230946"/>
            <a:ext cx="1679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Offentliga</a:t>
            </a:r>
          </a:p>
          <a:p>
            <a:pPr algn="ctr"/>
            <a:r>
              <a:rPr lang="sv-SE" b="1" dirty="0"/>
              <a:t>välfärdstjänster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69835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9" descr="magma_logo_r.pdf">
            <a:extLst>
              <a:ext uri="{FF2B5EF4-FFF2-40B4-BE49-F238E27FC236}">
                <a16:creationId xmlns:a16="http://schemas.microsoft.com/office/drawing/2014/main" id="{143FAA65-46E3-9B01-29C9-7306565EE4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23256" cy="318203"/>
          </a:xfrm>
          <a:prstGeom prst="rect">
            <a:avLst/>
          </a:prstGeom>
        </p:spPr>
      </p:pic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8CADCAB-5BD6-366A-D3B9-8C61019DC5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0490383"/>
              </p:ext>
            </p:extLst>
          </p:nvPr>
        </p:nvGraphicFramePr>
        <p:xfrm>
          <a:off x="661628" y="1107724"/>
          <a:ext cx="8990693" cy="5591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D82C5BD-9099-862B-BD9E-27ECCAAD9CDB}"/>
              </a:ext>
            </a:extLst>
          </p:cNvPr>
          <p:cNvSpPr txBox="1"/>
          <p:nvPr/>
        </p:nvSpPr>
        <p:spPr>
          <a:xfrm>
            <a:off x="1466886" y="159101"/>
            <a:ext cx="7417672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500" b="1" dirty="0">
                <a:latin typeface="+mj-lt"/>
              </a:rPr>
              <a:t>Betydande könsskillnader i vissa frågor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C24BDE-9EBC-62D2-0D58-784D8CDB0C18}"/>
              </a:ext>
            </a:extLst>
          </p:cNvPr>
          <p:cNvSpPr txBox="1"/>
          <p:nvPr/>
        </p:nvSpPr>
        <p:spPr>
          <a:xfrm>
            <a:off x="9652321" y="2041047"/>
            <a:ext cx="2332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Mycket/ganska mycket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B02607-D3A0-8EE9-358E-8CCAA8A3C70F}"/>
              </a:ext>
            </a:extLst>
          </p:cNvPr>
          <p:cNvSpPr txBox="1"/>
          <p:nvPr/>
        </p:nvSpPr>
        <p:spPr>
          <a:xfrm>
            <a:off x="9652321" y="2543394"/>
            <a:ext cx="1336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Lite/inte alls</a:t>
            </a:r>
          </a:p>
        </p:txBody>
      </p:sp>
      <p:pic>
        <p:nvPicPr>
          <p:cNvPr id="8" name="Picture 7" descr="A close up of a text&#10;&#10;Description automatically generated">
            <a:extLst>
              <a:ext uri="{FF2B5EF4-FFF2-40B4-BE49-F238E27FC236}">
                <a16:creationId xmlns:a16="http://schemas.microsoft.com/office/drawing/2014/main" id="{190B4CFC-66C4-CE4E-8E29-415315A736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52322" y="3566941"/>
            <a:ext cx="2332264" cy="988998"/>
          </a:xfrm>
          <a:prstGeom prst="rect">
            <a:avLst/>
          </a:prstGeom>
        </p:spPr>
      </p:pic>
      <p:pic>
        <p:nvPicPr>
          <p:cNvPr id="9" name="Picture 8" descr="A close up of a text&#10;&#10;Description automatically generated">
            <a:extLst>
              <a:ext uri="{FF2B5EF4-FFF2-40B4-BE49-F238E27FC236}">
                <a16:creationId xmlns:a16="http://schemas.microsoft.com/office/drawing/2014/main" id="{0E9466D7-CF36-2FEF-84A6-33CE5AC66E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52321" y="5132920"/>
            <a:ext cx="2332264" cy="98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329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0C1C60-D102-52D1-78F5-77F8325B0B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3297BFF-A8CF-A48D-E87A-1443404A53FB}"/>
              </a:ext>
            </a:extLst>
          </p:cNvPr>
          <p:cNvSpPr txBox="1"/>
          <p:nvPr/>
        </p:nvSpPr>
        <p:spPr>
          <a:xfrm>
            <a:off x="8839354" y="3118758"/>
            <a:ext cx="31403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>
                <a:latin typeface="+mj-lt"/>
              </a:rPr>
              <a:t>De yngre mindre oroade över svenskan</a:t>
            </a:r>
          </a:p>
        </p:txBody>
      </p:sp>
      <p:pic>
        <p:nvPicPr>
          <p:cNvPr id="6" name="Bildobjekt 9" descr="magma_logo_r.pdf">
            <a:extLst>
              <a:ext uri="{FF2B5EF4-FFF2-40B4-BE49-F238E27FC236}">
                <a16:creationId xmlns:a16="http://schemas.microsoft.com/office/drawing/2014/main" id="{80160DD8-8AC2-083C-7991-9556F2C67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23256" cy="31820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99C5790-6C96-07D1-BBB5-7CF9D1750DB2}"/>
              </a:ext>
            </a:extLst>
          </p:cNvPr>
          <p:cNvSpPr txBox="1"/>
          <p:nvPr/>
        </p:nvSpPr>
        <p:spPr>
          <a:xfrm>
            <a:off x="8839354" y="4806827"/>
            <a:ext cx="26069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Andel (%) som oroar sig mycket eller ganska mycket, i ålderskategorierna 18–39 samt 60+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E01B04-D97F-CCF1-DA65-B3B0B3513B6F}"/>
              </a:ext>
            </a:extLst>
          </p:cNvPr>
          <p:cNvSpPr txBox="1"/>
          <p:nvPr/>
        </p:nvSpPr>
        <p:spPr>
          <a:xfrm>
            <a:off x="10189029" y="118148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b="1" dirty="0"/>
              <a:t>%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E7C252B-43CC-05CF-39CA-AF3CE473E548}"/>
              </a:ext>
            </a:extLst>
          </p:cNvPr>
          <p:cNvGraphicFramePr>
            <a:graphicFrameLocks/>
          </p:cNvGraphicFramePr>
          <p:nvPr/>
        </p:nvGraphicFramePr>
        <p:xfrm>
          <a:off x="1460500" y="241300"/>
          <a:ext cx="9271000" cy="637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89791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A8FE9-D1D7-3737-9D9F-D52565C3C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Om studien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1452D-50A3-D701-C7B1-07F4380F3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Enkät bland 801 personer med svenska som registrerat modersmål (över 18-åringar)</a:t>
            </a:r>
          </a:p>
          <a:p>
            <a:r>
              <a:rPr lang="sv-SE" dirty="0"/>
              <a:t>Utfördes av </a:t>
            </a:r>
            <a:r>
              <a:rPr lang="sv-SE" dirty="0" err="1"/>
              <a:t>Taloustutkimus</a:t>
            </a:r>
            <a:r>
              <a:rPr lang="sv-SE" dirty="0"/>
              <a:t> under perioden 8–30.1.2024</a:t>
            </a:r>
          </a:p>
          <a:p>
            <a:r>
              <a:rPr lang="sv-SE" dirty="0"/>
              <a:t>Intervjuerna genomfördes per telefon</a:t>
            </a:r>
          </a:p>
          <a:p>
            <a:r>
              <a:rPr lang="sv-SE" dirty="0"/>
              <a:t>Felmarginal:  </a:t>
            </a:r>
            <a:r>
              <a:rPr lang="en-FI" dirty="0"/>
              <a:t>±</a:t>
            </a:r>
            <a:r>
              <a:rPr lang="sv-SE" dirty="0"/>
              <a:t> 3,5 procent</a:t>
            </a:r>
          </a:p>
          <a:p>
            <a:endParaRPr lang="sv-SE" dirty="0"/>
          </a:p>
        </p:txBody>
      </p:sp>
      <p:pic>
        <p:nvPicPr>
          <p:cNvPr id="4" name="Bildobjekt 9" descr="magma_logo_r.pdf">
            <a:extLst>
              <a:ext uri="{FF2B5EF4-FFF2-40B4-BE49-F238E27FC236}">
                <a16:creationId xmlns:a16="http://schemas.microsoft.com/office/drawing/2014/main" id="{C6B4199C-F6FE-4B69-F9D0-C19B1D3440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23256" cy="31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126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57DC898-B037-7E53-45DD-031A53BC86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4958948"/>
              </p:ext>
            </p:extLst>
          </p:nvPr>
        </p:nvGraphicFramePr>
        <p:xfrm>
          <a:off x="3406775" y="3161488"/>
          <a:ext cx="5545730" cy="2120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C9A7B34-D12F-3A3A-4137-8E2D554381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4393205"/>
              </p:ext>
            </p:extLst>
          </p:nvPr>
        </p:nvGraphicFramePr>
        <p:xfrm>
          <a:off x="3406775" y="4688981"/>
          <a:ext cx="5767310" cy="1721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64FB5248-E73F-FE1C-520C-3626F6AC19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1999468"/>
              </p:ext>
            </p:extLst>
          </p:nvPr>
        </p:nvGraphicFramePr>
        <p:xfrm>
          <a:off x="2650434" y="433040"/>
          <a:ext cx="6208905" cy="1916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C41109F1-8525-771E-2E3B-4FA4E7E584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654417"/>
              </p:ext>
            </p:extLst>
          </p:nvPr>
        </p:nvGraphicFramePr>
        <p:xfrm>
          <a:off x="3406775" y="2023353"/>
          <a:ext cx="5378450" cy="1138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6" name="Bildobjekt 9" descr="magma_logo_r.pdf">
            <a:extLst>
              <a:ext uri="{FF2B5EF4-FFF2-40B4-BE49-F238E27FC236}">
                <a16:creationId xmlns:a16="http://schemas.microsoft.com/office/drawing/2014/main" id="{2208B7CC-8A15-10F1-4ED5-B6C164AA25A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23256" cy="31820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846BC9A-9143-0724-C81A-7BEC72847913}"/>
              </a:ext>
            </a:extLst>
          </p:cNvPr>
          <p:cNvSpPr txBox="1"/>
          <p:nvPr/>
        </p:nvSpPr>
        <p:spPr>
          <a:xfrm>
            <a:off x="592794" y="1234984"/>
            <a:ext cx="838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Region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0FFD99-9BC8-B0C7-BF38-7FC324980BDE}"/>
              </a:ext>
            </a:extLst>
          </p:cNvPr>
          <p:cNvSpPr txBox="1"/>
          <p:nvPr/>
        </p:nvSpPr>
        <p:spPr>
          <a:xfrm>
            <a:off x="675701" y="2407754"/>
            <a:ext cx="554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Kön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A41B63-BD99-3C95-AAC6-4BFDF2A6E4B5}"/>
              </a:ext>
            </a:extLst>
          </p:cNvPr>
          <p:cNvSpPr txBox="1"/>
          <p:nvPr/>
        </p:nvSpPr>
        <p:spPr>
          <a:xfrm>
            <a:off x="661628" y="3484622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Ålder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9E02FC-62B1-D50C-4413-793974495CAE}"/>
              </a:ext>
            </a:extLst>
          </p:cNvPr>
          <p:cNvSpPr txBox="1"/>
          <p:nvPr/>
        </p:nvSpPr>
        <p:spPr>
          <a:xfrm>
            <a:off x="592794" y="4912787"/>
            <a:ext cx="2281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Inkomst (brutto)/mån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302E54-3157-E1AA-2CD9-EBB40ACAC958}"/>
              </a:ext>
            </a:extLst>
          </p:cNvPr>
          <p:cNvSpPr txBox="1"/>
          <p:nvPr/>
        </p:nvSpPr>
        <p:spPr>
          <a:xfrm>
            <a:off x="4687910" y="318203"/>
            <a:ext cx="4171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%</a:t>
            </a:r>
          </a:p>
          <a:p>
            <a:r>
              <a:rPr lang="sv-SE" dirty="0"/>
              <a:t>0	   20	          40	                 60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01A3A9E-E188-DA96-30F9-DC3D32F2F4E2}"/>
              </a:ext>
            </a:extLst>
          </p:cNvPr>
          <p:cNvSpPr txBox="1"/>
          <p:nvPr/>
        </p:nvSpPr>
        <p:spPr>
          <a:xfrm>
            <a:off x="4404574" y="4728121"/>
            <a:ext cx="467503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6CF7D4C-1675-B06B-BEFB-5E6289D15759}"/>
              </a:ext>
            </a:extLst>
          </p:cNvPr>
          <p:cNvSpPr txBox="1"/>
          <p:nvPr/>
        </p:nvSpPr>
        <p:spPr>
          <a:xfrm>
            <a:off x="9388700" y="1795003"/>
            <a:ext cx="25113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Respondenternas fördelning</a:t>
            </a:r>
          </a:p>
          <a:p>
            <a:endParaRPr lang="sv-SE" sz="2400" dirty="0"/>
          </a:p>
          <a:p>
            <a:r>
              <a:rPr lang="sv-SE" sz="2400" dirty="0"/>
              <a:t>N = 801</a:t>
            </a:r>
          </a:p>
        </p:txBody>
      </p:sp>
    </p:spTree>
    <p:extLst>
      <p:ext uri="{BB962C8B-B14F-4D97-AF65-F5344CB8AC3E}">
        <p14:creationId xmlns:p14="http://schemas.microsoft.com/office/powerpoint/2010/main" val="3451509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2C8FED-83D8-2645-E206-3D23959256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9" descr="magma_logo_r.pdf">
            <a:extLst>
              <a:ext uri="{FF2B5EF4-FFF2-40B4-BE49-F238E27FC236}">
                <a16:creationId xmlns:a16="http://schemas.microsoft.com/office/drawing/2014/main" id="{D127EF4B-1130-2256-D442-658A4A1AC2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23256" cy="318203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844B206A-053F-FCAA-7F82-5BBE66227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2388797"/>
            <a:ext cx="10515600" cy="1325563"/>
          </a:xfrm>
        </p:spPr>
        <p:txBody>
          <a:bodyPr/>
          <a:lstStyle/>
          <a:p>
            <a:r>
              <a:rPr lang="sv-SE" dirty="0"/>
              <a:t>Några nedslag i den första halvan av studien…</a:t>
            </a:r>
          </a:p>
        </p:txBody>
      </p:sp>
    </p:spTree>
    <p:extLst>
      <p:ext uri="{BB962C8B-B14F-4D97-AF65-F5344CB8AC3E}">
        <p14:creationId xmlns:p14="http://schemas.microsoft.com/office/powerpoint/2010/main" val="2208053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17EFF4-7858-8466-7889-18FCCC73D5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A571287-888C-C028-04C8-F0CA2A366406}"/>
              </a:ext>
            </a:extLst>
          </p:cNvPr>
          <p:cNvSpPr txBox="1"/>
          <p:nvPr/>
        </p:nvSpPr>
        <p:spPr>
          <a:xfrm>
            <a:off x="8723289" y="866666"/>
            <a:ext cx="3357094" cy="4862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2200" dirty="0">
              <a:ea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GB" sz="2200" dirty="0">
                <a:effectLst/>
                <a:ea typeface="Times New Roman" panose="02020603050405020304" pitchFamily="18" charset="0"/>
              </a:rPr>
              <a:t>61 % </a:t>
            </a:r>
            <a:r>
              <a:rPr lang="en-GB" sz="2200" dirty="0" err="1">
                <a:effectLst/>
                <a:ea typeface="Times New Roman" panose="02020603050405020304" pitchFamily="18" charset="0"/>
              </a:rPr>
              <a:t>av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ea typeface="Times New Roman" panose="02020603050405020304" pitchFamily="18" charset="0"/>
              </a:rPr>
              <a:t>kvinnorna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ea typeface="Times New Roman" panose="02020603050405020304" pitchFamily="18" charset="0"/>
              </a:rPr>
              <a:t>oroar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 sig </a:t>
            </a:r>
            <a:r>
              <a:rPr lang="en-GB" sz="2200" dirty="0" err="1">
                <a:effectLst/>
                <a:ea typeface="Times New Roman" panose="02020603050405020304" pitchFamily="18" charset="0"/>
              </a:rPr>
              <a:t>mycket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ea typeface="Times New Roman" panose="02020603050405020304" pitchFamily="18" charset="0"/>
              </a:rPr>
              <a:t>eller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ea typeface="Times New Roman" panose="02020603050405020304" pitchFamily="18" charset="0"/>
              </a:rPr>
              <a:t>ganska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ea typeface="Times New Roman" panose="02020603050405020304" pitchFamily="18" charset="0"/>
              </a:rPr>
              <a:t>mycket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, men bara 36 % </a:t>
            </a:r>
            <a:r>
              <a:rPr lang="en-GB" sz="2200" dirty="0" err="1">
                <a:effectLst/>
                <a:ea typeface="Times New Roman" panose="02020603050405020304" pitchFamily="18" charset="0"/>
              </a:rPr>
              <a:t>av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ea typeface="Times New Roman" panose="02020603050405020304" pitchFamily="18" charset="0"/>
              </a:rPr>
              <a:t>männen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ea typeface="Times New Roman" panose="02020603050405020304" pitchFamily="18" charset="0"/>
              </a:rPr>
              <a:t>gör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 det.</a:t>
            </a:r>
          </a:p>
          <a:p>
            <a:endParaRPr lang="en-GB" sz="2200" b="1" dirty="0"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GB" sz="2200" dirty="0">
                <a:effectLst/>
                <a:ea typeface="Times New Roman" panose="02020603050405020304" pitchFamily="18" charset="0"/>
              </a:rPr>
              <a:t>Under 50-åringar </a:t>
            </a:r>
            <a:r>
              <a:rPr lang="en-GB" sz="2200" dirty="0" err="1">
                <a:effectLst/>
                <a:ea typeface="Times New Roman" panose="02020603050405020304" pitchFamily="18" charset="0"/>
              </a:rPr>
              <a:t>mindre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ea typeface="Times New Roman" panose="02020603050405020304" pitchFamily="18" charset="0"/>
              </a:rPr>
              <a:t>bekymrade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ea typeface="Times New Roman" panose="02020603050405020304" pitchFamily="18" charset="0"/>
              </a:rPr>
              <a:t>än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 de </a:t>
            </a:r>
            <a:r>
              <a:rPr lang="en-GB" sz="2200" dirty="0" err="1">
                <a:effectLst/>
                <a:ea typeface="Times New Roman" panose="02020603050405020304" pitchFamily="18" charset="0"/>
              </a:rPr>
              <a:t>äldre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.</a:t>
            </a:r>
          </a:p>
          <a:p>
            <a:endParaRPr lang="en-GB" sz="2200" b="1" dirty="0"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GB" sz="2200" dirty="0">
                <a:effectLst/>
                <a:ea typeface="Times New Roman" panose="02020603050405020304" pitchFamily="18" charset="0"/>
              </a:rPr>
              <a:t>I </a:t>
            </a:r>
            <a:r>
              <a:rPr lang="en-GB" sz="2200" dirty="0" err="1">
                <a:effectLst/>
                <a:ea typeface="Times New Roman" panose="02020603050405020304" pitchFamily="18" charset="0"/>
              </a:rPr>
              <a:t>Österbotten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ea typeface="Times New Roman" panose="02020603050405020304" pitchFamily="18" charset="0"/>
              </a:rPr>
              <a:t>och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ea typeface="Times New Roman" panose="02020603050405020304" pitchFamily="18" charset="0"/>
              </a:rPr>
              <a:t>i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  </a:t>
            </a:r>
            <a:r>
              <a:rPr lang="en-GB" sz="2200" dirty="0" err="1">
                <a:effectLst/>
                <a:ea typeface="Times New Roman" panose="02020603050405020304" pitchFamily="18" charset="0"/>
              </a:rPr>
              <a:t>landsbygdskommuner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ea typeface="Times New Roman" panose="02020603050405020304" pitchFamily="18" charset="0"/>
              </a:rPr>
              <a:t>oroar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 man sig </a:t>
            </a:r>
            <a:r>
              <a:rPr lang="en-GB" sz="2200" dirty="0" err="1">
                <a:effectLst/>
                <a:ea typeface="Times New Roman" panose="02020603050405020304" pitchFamily="18" charset="0"/>
              </a:rPr>
              <a:t>mindre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ea typeface="Times New Roman" panose="02020603050405020304" pitchFamily="18" charset="0"/>
              </a:rPr>
              <a:t>än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ea typeface="Times New Roman" panose="02020603050405020304" pitchFamily="18" charset="0"/>
              </a:rPr>
              <a:t>i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ea typeface="Times New Roman" panose="02020603050405020304" pitchFamily="18" charset="0"/>
              </a:rPr>
              <a:t>huvudstadsregionen</a:t>
            </a:r>
            <a:r>
              <a:rPr lang="en-GB" sz="2400" b="1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ea typeface="Times New Roman" panose="02020603050405020304" pitchFamily="18" charset="0"/>
              </a:rPr>
              <a:t>och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ea typeface="Times New Roman" panose="02020603050405020304" pitchFamily="18" charset="0"/>
              </a:rPr>
              <a:t>Egentliga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 Finland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13F245-1CC8-0BE0-2EEC-7BDA95F116F6}"/>
              </a:ext>
            </a:extLst>
          </p:cNvPr>
          <p:cNvSpPr txBox="1"/>
          <p:nvPr/>
        </p:nvSpPr>
        <p:spPr>
          <a:xfrm>
            <a:off x="1056068" y="496412"/>
            <a:ext cx="7371313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500" b="1" dirty="0">
                <a:latin typeface="+mj-lt"/>
              </a:rPr>
              <a:t>I vilken utsträckning oroar du dig för….</a:t>
            </a:r>
          </a:p>
        </p:txBody>
      </p:sp>
      <p:pic>
        <p:nvPicPr>
          <p:cNvPr id="6" name="Bildobjekt 9" descr="magma_logo_r.pdf">
            <a:extLst>
              <a:ext uri="{FF2B5EF4-FFF2-40B4-BE49-F238E27FC236}">
                <a16:creationId xmlns:a16="http://schemas.microsoft.com/office/drawing/2014/main" id="{A14C2E2A-B7AD-39E0-AA3B-52902F353D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23256" cy="318203"/>
          </a:xfrm>
          <a:prstGeom prst="rect">
            <a:avLst/>
          </a:prstGeom>
        </p:spPr>
      </p:pic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F878B0DE-5C75-D411-D8DE-58C3FF859B0A}"/>
              </a:ext>
            </a:extLst>
          </p:cNvPr>
          <p:cNvGraphicFramePr/>
          <p:nvPr/>
        </p:nvGraphicFramePr>
        <p:xfrm>
          <a:off x="463640" y="1848693"/>
          <a:ext cx="8259649" cy="4384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02456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9D9D5A-544A-FC7D-25DD-8F34FC23A1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12A2D6D-E664-23AE-D7A8-583569D81699}"/>
              </a:ext>
            </a:extLst>
          </p:cNvPr>
          <p:cNvSpPr txBox="1"/>
          <p:nvPr/>
        </p:nvSpPr>
        <p:spPr>
          <a:xfrm>
            <a:off x="652202" y="519749"/>
            <a:ext cx="7481985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500" b="1" dirty="0">
                <a:latin typeface="+mj-lt"/>
              </a:rPr>
              <a:t>Svenskspråkiga mindre oroliga för krig?</a:t>
            </a:r>
          </a:p>
        </p:txBody>
      </p:sp>
      <p:pic>
        <p:nvPicPr>
          <p:cNvPr id="6" name="Bildobjekt 9" descr="magma_logo_r.pdf">
            <a:extLst>
              <a:ext uri="{FF2B5EF4-FFF2-40B4-BE49-F238E27FC236}">
                <a16:creationId xmlns:a16="http://schemas.microsoft.com/office/drawing/2014/main" id="{023594D4-D7EC-023F-BF06-09F0AD3195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23256" cy="318203"/>
          </a:xfrm>
          <a:prstGeom prst="rect">
            <a:avLst/>
          </a:prstGeom>
        </p:spPr>
      </p:pic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98518B35-254E-4AC5-006B-4E6E81CAFEA7}"/>
              </a:ext>
            </a:extLst>
          </p:cNvPr>
          <p:cNvGraphicFramePr>
            <a:graphicFrameLocks/>
          </p:cNvGraphicFramePr>
          <p:nvPr/>
        </p:nvGraphicFramePr>
        <p:xfrm>
          <a:off x="5898072" y="1410884"/>
          <a:ext cx="5672785" cy="5234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DF5EC40-2797-A4B4-0AF1-AC9C1F6B5330}"/>
              </a:ext>
            </a:extLst>
          </p:cNvPr>
          <p:cNvGraphicFramePr>
            <a:graphicFrameLocks/>
          </p:cNvGraphicFramePr>
          <p:nvPr/>
        </p:nvGraphicFramePr>
        <p:xfrm>
          <a:off x="225287" y="1378227"/>
          <a:ext cx="5672785" cy="5234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988F17A-95CB-91AB-E6F5-D4D6C3DEB9D9}"/>
              </a:ext>
            </a:extLst>
          </p:cNvPr>
          <p:cNvSpPr txBox="1"/>
          <p:nvPr/>
        </p:nvSpPr>
        <p:spPr>
          <a:xfrm>
            <a:off x="9127671" y="269218"/>
            <a:ext cx="24121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"</a:t>
            </a:r>
            <a:r>
              <a:rPr lang="sv-SE" sz="2000" dirty="0" err="1"/>
              <a:t>Suomen</a:t>
            </a:r>
            <a:r>
              <a:rPr lang="sv-SE" sz="2000" dirty="0"/>
              <a:t> on </a:t>
            </a:r>
            <a:r>
              <a:rPr lang="sv-SE" sz="2000" dirty="0" err="1"/>
              <a:t>varauduttava</a:t>
            </a:r>
            <a:r>
              <a:rPr lang="sv-SE" sz="2000" dirty="0"/>
              <a:t> </a:t>
            </a:r>
            <a:r>
              <a:rPr lang="sv-SE" sz="2000" dirty="0" err="1"/>
              <a:t>sotaan</a:t>
            </a:r>
            <a:r>
              <a:rPr lang="sv-SE" sz="2000" dirty="0"/>
              <a:t> </a:t>
            </a:r>
            <a:r>
              <a:rPr lang="sv-SE" sz="2000" dirty="0" err="1"/>
              <a:t>lähivuosina</a:t>
            </a:r>
            <a:r>
              <a:rPr lang="sv-SE" sz="2000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2233765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2C8FED-83D8-2645-E206-3D23959256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9" descr="magma_logo_r.pdf">
            <a:extLst>
              <a:ext uri="{FF2B5EF4-FFF2-40B4-BE49-F238E27FC236}">
                <a16:creationId xmlns:a16="http://schemas.microsoft.com/office/drawing/2014/main" id="{D127EF4B-1130-2256-D442-658A4A1AC2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23256" cy="318203"/>
          </a:xfrm>
          <a:prstGeom prst="rect">
            <a:avLst/>
          </a:prstGeom>
        </p:spPr>
      </p:pic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2" name="Chart 1">
                <a:extLst>
                  <a:ext uri="{FF2B5EF4-FFF2-40B4-BE49-F238E27FC236}">
                    <a16:creationId xmlns:a16="http://schemas.microsoft.com/office/drawing/2014/main" id="{C47C59B7-9040-7CD7-EACB-77265B41BCE2}"/>
                  </a:ext>
                </a:extLst>
              </p:cNvPr>
              <p:cNvGraphicFramePr/>
              <p:nvPr/>
            </p:nvGraphicFramePr>
            <p:xfrm>
              <a:off x="1429554" y="967410"/>
              <a:ext cx="9749307" cy="576824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2" name="Chart 1">
                <a:extLst>
                  <a:ext uri="{FF2B5EF4-FFF2-40B4-BE49-F238E27FC236}">
                    <a16:creationId xmlns:a16="http://schemas.microsoft.com/office/drawing/2014/main" id="{C47C59B7-9040-7CD7-EACB-77265B41BCE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29554" y="967410"/>
                <a:ext cx="9749307" cy="576824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0DB86BC6-7A26-4699-4E7C-D597F4A523B0}"/>
              </a:ext>
            </a:extLst>
          </p:cNvPr>
          <p:cNvSpPr txBox="1"/>
          <p:nvPr/>
        </p:nvSpPr>
        <p:spPr>
          <a:xfrm>
            <a:off x="2072006" y="122351"/>
            <a:ext cx="69545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>
                <a:latin typeface="+mj-lt"/>
              </a:rPr>
              <a:t>Vad förväntar du dig av den nya presidenten?</a:t>
            </a:r>
          </a:p>
        </p:txBody>
      </p:sp>
    </p:spTree>
    <p:extLst>
      <p:ext uri="{BB962C8B-B14F-4D97-AF65-F5344CB8AC3E}">
        <p14:creationId xmlns:p14="http://schemas.microsoft.com/office/powerpoint/2010/main" val="218268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2C8FED-83D8-2645-E206-3D23959256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9" descr="magma_logo_r.pdf">
            <a:extLst>
              <a:ext uri="{FF2B5EF4-FFF2-40B4-BE49-F238E27FC236}">
                <a16:creationId xmlns:a16="http://schemas.microsoft.com/office/drawing/2014/main" id="{D127EF4B-1130-2256-D442-658A4A1AC2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23256" cy="318203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844B206A-053F-FCAA-7F82-5BBE66227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2388797"/>
            <a:ext cx="10515600" cy="1325563"/>
          </a:xfrm>
        </p:spPr>
        <p:txBody>
          <a:bodyPr/>
          <a:lstStyle/>
          <a:p>
            <a:r>
              <a:rPr lang="sv-SE" dirty="0"/>
              <a:t>Så till den andra halvans resultat:</a:t>
            </a:r>
          </a:p>
        </p:txBody>
      </p:sp>
    </p:spTree>
    <p:extLst>
      <p:ext uri="{BB962C8B-B14F-4D97-AF65-F5344CB8AC3E}">
        <p14:creationId xmlns:p14="http://schemas.microsoft.com/office/powerpoint/2010/main" val="370887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14393</TotalTime>
  <Words>906</Words>
  <Application>Microsoft Macintosh PowerPoint</Application>
  <PresentationFormat>Widescreen</PresentationFormat>
  <Paragraphs>129</Paragraphs>
  <Slides>26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Wingdings</vt:lpstr>
      <vt:lpstr>Office-tema</vt:lpstr>
      <vt:lpstr>Värderingar bland svenskspråkiga  Del 2: Om språk, välmående och framtid</vt:lpstr>
      <vt:lpstr>PowerPoint Presentation</vt:lpstr>
      <vt:lpstr>Om studien</vt:lpstr>
      <vt:lpstr>PowerPoint Presentation</vt:lpstr>
      <vt:lpstr>Några nedslag i den första halvan av studien…</vt:lpstr>
      <vt:lpstr>PowerPoint Presentation</vt:lpstr>
      <vt:lpstr>PowerPoint Presentation</vt:lpstr>
      <vt:lpstr>PowerPoint Presentation</vt:lpstr>
      <vt:lpstr>Så till den andra halvans resultat:</vt:lpstr>
      <vt:lpstr>Jämförelser enligt ålder</vt:lpstr>
      <vt:lpstr>Jämförelser enligt region</vt:lpstr>
      <vt:lpstr>Jämförelser enligt inkomstnivå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Magma Info</dc:creator>
  <cp:lastModifiedBy>Lia Markelin</cp:lastModifiedBy>
  <cp:revision>160</cp:revision>
  <dcterms:created xsi:type="dcterms:W3CDTF">2017-05-15T10:15:57Z</dcterms:created>
  <dcterms:modified xsi:type="dcterms:W3CDTF">2024-03-11T14:46:04Z</dcterms:modified>
</cp:coreProperties>
</file>