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Ex1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6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8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1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.xml" ContentType="application/vnd.openxmlformats-officedocument.drawingml.chartshapes+xml"/>
  <Override PartName="/ppt/charts/chart2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3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99" r:id="rId2"/>
    <p:sldId id="336" r:id="rId3"/>
    <p:sldId id="313" r:id="rId4"/>
    <p:sldId id="312" r:id="rId5"/>
    <p:sldId id="314" r:id="rId6"/>
    <p:sldId id="316" r:id="rId7"/>
    <p:sldId id="317" r:id="rId8"/>
    <p:sldId id="318" r:id="rId9"/>
    <p:sldId id="337" r:id="rId10"/>
    <p:sldId id="320" r:id="rId11"/>
    <p:sldId id="322" r:id="rId12"/>
    <p:sldId id="323" r:id="rId13"/>
    <p:sldId id="321" r:id="rId14"/>
    <p:sldId id="324" r:id="rId15"/>
    <p:sldId id="327" r:id="rId16"/>
    <p:sldId id="325" r:id="rId17"/>
    <p:sldId id="326" r:id="rId18"/>
    <p:sldId id="331" r:id="rId19"/>
    <p:sldId id="332" r:id="rId20"/>
    <p:sldId id="333" r:id="rId21"/>
    <p:sldId id="334" r:id="rId22"/>
    <p:sldId id="335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0"/>
    <p:restoredTop sz="82053"/>
  </p:normalViewPr>
  <p:slideViewPr>
    <p:cSldViewPr snapToGrid="0" snapToObjects="1">
      <p:cViewPr varScale="1">
        <p:scale>
          <a:sx n="96" d="100"/>
          <a:sy n="96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Liberalism/8293_Politiska_suorat_ja_avoim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liamarkelin/Library/CloudStorage/GoogleDrive-lia.markelin@magma.fi/.shortcut-targets-by-id/0B-IiQ2nqPnF9LUpwU0EzWXF0YzQ/Magma%20Gemensamt/Opinion/2024_Va&#776;rdeenka&#776;t/Invandr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45529635516679"/>
          <c:y val="0.16129309122775365"/>
          <c:w val="0.73401464548553375"/>
          <c:h val="0.593207727102851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respondenterna'!$G$15:$G$18</c:f>
              <c:strCache>
                <c:ptCount val="4"/>
                <c:pt idx="0">
                  <c:v>18-34</c:v>
                </c:pt>
                <c:pt idx="1">
                  <c:v>35-49</c:v>
                </c:pt>
                <c:pt idx="2">
                  <c:v>50-64</c:v>
                </c:pt>
                <c:pt idx="3">
                  <c:v>65-85</c:v>
                </c:pt>
              </c:strCache>
            </c:strRef>
          </c:cat>
          <c:val>
            <c:numRef>
              <c:f>'Om respondenterna'!$H$15:$H$18</c:f>
              <c:numCache>
                <c:formatCode>0</c:formatCode>
                <c:ptCount val="4"/>
                <c:pt idx="0">
                  <c:v>24</c:v>
                </c:pt>
                <c:pt idx="1">
                  <c:v>20</c:v>
                </c:pt>
                <c:pt idx="2">
                  <c:v>22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A-8A49-9B52-C7A12058F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22573616"/>
        <c:axId val="922575344"/>
      </c:barChart>
      <c:catAx>
        <c:axId val="922573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22575344"/>
        <c:crosses val="autoZero"/>
        <c:auto val="1"/>
        <c:lblAlgn val="ctr"/>
        <c:lblOffset val="100"/>
        <c:noMultiLvlLbl val="0"/>
      </c:catAx>
      <c:valAx>
        <c:axId val="922575344"/>
        <c:scaling>
          <c:orientation val="minMax"/>
          <c:max val="6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92257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1=Inte alls relevant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Sheet1!$B$30:$B$33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5-8047-82BE-790ECD661662}"/>
            </c:ext>
          </c:extLst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Sheet1!$C$30:$C$33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5-8047-82BE-790ECD661662}"/>
            </c:ext>
          </c:extLst>
        </c:ser>
        <c:ser>
          <c:idx val="2"/>
          <c:order val="2"/>
          <c:tx>
            <c:strRef>
              <c:f>Sheet1!$D$29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Sheet1!$D$30:$D$33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22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15-8047-82BE-790ECD661662}"/>
            </c:ext>
          </c:extLst>
        </c:ser>
        <c:ser>
          <c:idx val="3"/>
          <c:order val="3"/>
          <c:tx>
            <c:strRef>
              <c:f>Sheet1!$E$29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Sheet1!$E$30:$E$33</c:f>
              <c:numCache>
                <c:formatCode>General</c:formatCode>
                <c:ptCount val="4"/>
                <c:pt idx="0">
                  <c:v>28</c:v>
                </c:pt>
                <c:pt idx="1">
                  <c:v>36</c:v>
                </c:pt>
                <c:pt idx="2">
                  <c:v>33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15-8047-82BE-790ECD661662}"/>
            </c:ext>
          </c:extLst>
        </c:ser>
        <c:ser>
          <c:idx val="4"/>
          <c:order val="4"/>
          <c:tx>
            <c:strRef>
              <c:f>Sheet1!$F$29</c:f>
              <c:strCache>
                <c:ptCount val="1"/>
                <c:pt idx="0">
                  <c:v>5=Mycket relevant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Sheet1!$F$30:$F$33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35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15-8047-82BE-790ECD661662}"/>
            </c:ext>
          </c:extLst>
        </c:ser>
        <c:ser>
          <c:idx val="5"/>
          <c:order val="5"/>
          <c:tx>
            <c:strRef>
              <c:f>Sheet1!$G$29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Sheet1!$A$30:$A$33</c:f>
              <c:strCache>
                <c:ptCount val="4"/>
                <c:pt idx="0">
                  <c:v>Att vi är en del av Norden</c:v>
                </c:pt>
                <c:pt idx="1">
                  <c:v>Att bo i Finland</c:v>
                </c:pt>
                <c:pt idx="2">
                  <c:v>Att Finland är medlem i EU</c:v>
                </c:pt>
                <c:pt idx="3">
                  <c:v>Att Finland tillhör Nato</c:v>
                </c:pt>
              </c:strCache>
            </c:strRef>
          </c:cat>
          <c:val>
            <c:numRef>
              <c:f>Sheet1!$G$30:$G$33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15-8047-82BE-790ECD6616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12238479"/>
        <c:axId val="812240207"/>
      </c:barChart>
      <c:catAx>
        <c:axId val="8122384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12240207"/>
        <c:crosses val="autoZero"/>
        <c:auto val="1"/>
        <c:lblAlgn val="ctr"/>
        <c:lblOffset val="100"/>
        <c:noMultiLvlLbl val="0"/>
      </c:catAx>
      <c:valAx>
        <c:axId val="812240207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1223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USA:s militära närvaro i Finland är</a:t>
            </a:r>
          </a:p>
          <a:p>
            <a:pPr>
              <a:defRPr sz="2400"/>
            </a:pPr>
            <a:r>
              <a:rPr lang="en-GB" sz="2400"/>
              <a:t>inte bra - bra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3.4722774606336271E-2"/>
          <c:y val="0.21408418258349363"/>
          <c:w val="0.91808455345147155"/>
          <c:h val="0.4892009097944468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bra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0-464D-AE9C-518F679805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1482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>
                  <a:alpha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20-464D-AE9C-518F679805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20-464D-AE9C-518F679805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20-464D-AE9C-518F679805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20-464D-AE9C-518F679805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20-464D-AE9C-518F679805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20-464D-AE9C-518F679805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6">
                <a:alpha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20-464D-AE9C-518F679805C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20-464D-AE9C-518F679805C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20-464D-AE9C-518F679805C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 bra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920-464D-AE9C-518F679805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6174560"/>
        <c:axId val="346176288"/>
      </c:barChart>
      <c:catAx>
        <c:axId val="34617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346176288"/>
        <c:crosses val="autoZero"/>
        <c:auto val="1"/>
        <c:lblAlgn val="ctr"/>
        <c:lblOffset val="100"/>
        <c:noMultiLvlLbl val="0"/>
      </c:catAx>
      <c:valAx>
        <c:axId val="346176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34617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 err="1">
                <a:solidFill>
                  <a:schemeClr val="tx1"/>
                </a:solidFill>
              </a:rPr>
              <a:t>Att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stänga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gränsen</a:t>
            </a:r>
            <a:r>
              <a:rPr lang="en-GB" sz="2400" dirty="0">
                <a:solidFill>
                  <a:schemeClr val="tx1"/>
                </a:solidFill>
              </a:rPr>
              <a:t> till </a:t>
            </a:r>
            <a:r>
              <a:rPr lang="en-GB" sz="2400" dirty="0" err="1">
                <a:solidFill>
                  <a:schemeClr val="tx1"/>
                </a:solidFill>
              </a:rPr>
              <a:t>Ryssland</a:t>
            </a:r>
            <a:r>
              <a:rPr lang="en-GB" sz="2400" dirty="0">
                <a:solidFill>
                  <a:schemeClr val="tx1"/>
                </a:solidFill>
              </a:rPr>
              <a:t> vid </a:t>
            </a:r>
          </a:p>
          <a:p>
            <a:pPr>
              <a:defRPr/>
            </a:pPr>
            <a:r>
              <a:rPr lang="en-GB" sz="2400" dirty="0" err="1">
                <a:solidFill>
                  <a:schemeClr val="tx1"/>
                </a:solidFill>
              </a:rPr>
              <a:t>eventuell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hybridattack</a:t>
            </a:r>
            <a:r>
              <a:rPr lang="en-GB" sz="2400" dirty="0">
                <a:solidFill>
                  <a:schemeClr val="tx1"/>
                </a:solidFill>
              </a:rPr>
              <a:t> (</a:t>
            </a:r>
            <a:r>
              <a:rPr lang="en-GB" sz="2400" dirty="0" err="1">
                <a:solidFill>
                  <a:schemeClr val="tx1"/>
                </a:solidFill>
              </a:rPr>
              <a:t>t.ex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r>
              <a:rPr lang="en-GB" sz="2400" dirty="0" err="1">
                <a:solidFill>
                  <a:schemeClr val="tx1"/>
                </a:solidFill>
              </a:rPr>
              <a:t>flyktingskjutsar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sz="2400" dirty="0" err="1">
                <a:solidFill>
                  <a:schemeClr val="tx1"/>
                </a:solidFill>
              </a:rPr>
              <a:t>är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GB" sz="2400" dirty="0" err="1">
                <a:solidFill>
                  <a:schemeClr val="tx1"/>
                </a:solidFill>
              </a:rPr>
              <a:t>inte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rätt</a:t>
            </a:r>
            <a:r>
              <a:rPr lang="en-GB" sz="2400" dirty="0">
                <a:solidFill>
                  <a:schemeClr val="tx1"/>
                </a:solidFill>
              </a:rPr>
              <a:t> – </a:t>
            </a:r>
            <a:r>
              <a:rPr lang="en-GB" sz="2400" dirty="0" err="1">
                <a:solidFill>
                  <a:schemeClr val="tx1"/>
                </a:solidFill>
              </a:rPr>
              <a:t>rätt</a:t>
            </a:r>
            <a:endParaRPr lang="en-GB" sz="2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3.372368655143386E-2"/>
          <c:y val="0.17491048506436735"/>
          <c:w val="0.92044152938690549"/>
          <c:h val="0.55173000421186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rätt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0-F246-9102-E951053430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00-F246-9102-E951053430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00-F246-9102-E951053430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6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00-F246-9102-E951053430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00-F246-9102-E951053430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00-F246-9102-E951053430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6">
                <a:alpha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00-F246-9102-E951053430A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500-F246-9102-E951053430A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00-F246-9102-E951053430A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10 rätt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500-F246-9102-E951053430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05102432"/>
        <c:axId val="805104432"/>
      </c:barChart>
      <c:catAx>
        <c:axId val="80510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05104432"/>
        <c:crosses val="autoZero"/>
        <c:auto val="1"/>
        <c:lblAlgn val="ctr"/>
        <c:lblOffset val="100"/>
        <c:noMultiLvlLbl val="0"/>
      </c:catAx>
      <c:valAx>
        <c:axId val="80510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0510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“Vi i västländerna borde börja övertyga Ukraina om vikten av ett fredsavtal trots att det betyder att områden går förlorade till Ryssland”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3.3571165866361011E-2"/>
          <c:y val="0.24264526358148211"/>
          <c:w val="0.92080134510345679"/>
          <c:h val="0.487294527547177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Är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E-C648-9390-E6474E442E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E-C648-9390-E6474E442E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C-9247-A555-1D3BE57EBA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BC-9247-A555-1D3BE57EBA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C-9247-A555-1D3BE57EBAC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Är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BC-9247-A555-1D3BE57EBAC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BC-9247-A555-1D3BE57EBA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7326479"/>
        <c:axId val="1176950735"/>
      </c:barChart>
      <c:catAx>
        <c:axId val="117732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6950735"/>
        <c:crosses val="autoZero"/>
        <c:auto val="1"/>
        <c:lblAlgn val="ctr"/>
        <c:lblOffset val="100"/>
        <c:noMultiLvlLbl val="0"/>
      </c:catAx>
      <c:valAx>
        <c:axId val="117695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73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800" b="1"/>
              <a:t>Svenskspråkiga (Magmas mätning)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PowerPoint]Sheet1'!$B$38</c:f>
              <c:strCache>
                <c:ptCount val="1"/>
                <c:pt idx="0">
                  <c:v>1 Är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PowerPoint]Sheet1'!$B$39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E-0C4E-A5C7-A48F2EF91993}"/>
            </c:ext>
          </c:extLst>
        </c:ser>
        <c:ser>
          <c:idx val="1"/>
          <c:order val="1"/>
          <c:tx>
            <c:strRef>
              <c:f>'[Chart in Microsoft PowerPoint]Sheet1'!$C$38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PowerPoint]Sheet1'!$C$39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E-0C4E-A5C7-A48F2EF91993}"/>
            </c:ext>
          </c:extLst>
        </c:ser>
        <c:ser>
          <c:idx val="2"/>
          <c:order val="2"/>
          <c:tx>
            <c:strRef>
              <c:f>'[Chart in Microsoft PowerPoint]Sheet1'!$D$38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PowerPoint]Sheet1'!$D$39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E-0C4E-A5C7-A48F2EF91993}"/>
            </c:ext>
          </c:extLst>
        </c:ser>
        <c:ser>
          <c:idx val="3"/>
          <c:order val="3"/>
          <c:tx>
            <c:strRef>
              <c:f>'[Chart in Microsoft PowerPoint]Sheet1'!$E$38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PowerPoint]Sheet1'!$E$39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DE-0C4E-A5C7-A48F2EF91993}"/>
            </c:ext>
          </c:extLst>
        </c:ser>
        <c:ser>
          <c:idx val="4"/>
          <c:order val="4"/>
          <c:tx>
            <c:strRef>
              <c:f>'[Chart in Microsoft PowerPoint]Sheet1'!$F$38</c:f>
              <c:strCache>
                <c:ptCount val="1"/>
                <c:pt idx="0">
                  <c:v>Är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PowerPoint]Sheet1'!$F$39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DE-0C4E-A5C7-A48F2EF91993}"/>
            </c:ext>
          </c:extLst>
        </c:ser>
        <c:ser>
          <c:idx val="5"/>
          <c:order val="5"/>
          <c:tx>
            <c:strRef>
              <c:f>'[Chart in Microsoft PowerPoint]Sheet1'!$G$38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PowerPoint]Sheet1'!$G$39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DE-0C4E-A5C7-A48F2EF919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48736959"/>
        <c:axId val="289894863"/>
      </c:barChart>
      <c:catAx>
        <c:axId val="1248736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9894863"/>
        <c:crosses val="autoZero"/>
        <c:auto val="1"/>
        <c:lblAlgn val="ctr"/>
        <c:lblOffset val="100"/>
        <c:noMultiLvlLbl val="0"/>
      </c:catAx>
      <c:valAx>
        <c:axId val="28989486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24873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800" b="1"/>
              <a:t>Alla (HS mätning</a:t>
            </a:r>
            <a:r>
              <a:rPr lang="en-GB" sz="1800" b="1" baseline="0"/>
              <a:t> 23.12.2023, N=1047) </a:t>
            </a:r>
            <a:endParaRPr lang="en-GB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9.227767830458472E-2"/>
          <c:y val="0.10842403300666492"/>
          <c:w val="0.88282580619176521"/>
          <c:h val="0.659868443917466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PowerPoint]Sheet1'!$A$10</c:f>
              <c:strCache>
                <c:ptCount val="1"/>
                <c:pt idx="0">
                  <c:v>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PowerPoint]Sheet1'!$B$10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D-D542-8657-CA125CE4CE15}"/>
            </c:ext>
          </c:extLst>
        </c:ser>
        <c:ser>
          <c:idx val="1"/>
          <c:order val="1"/>
          <c:tx>
            <c:strRef>
              <c:f>'[Chart in Microsoft PowerPoint]Sheet1'!$A$11</c:f>
              <c:strCache>
                <c:ptCount val="1"/>
                <c:pt idx="0">
                  <c:v>Varken av samma eller annan åsikt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PowerPoint]Sheet1'!$B$11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1D-D542-8657-CA125CE4CE15}"/>
            </c:ext>
          </c:extLst>
        </c:ser>
        <c:ser>
          <c:idx val="2"/>
          <c:order val="2"/>
          <c:tx>
            <c:strRef>
              <c:f>'[Chart in Microsoft PowerPoint]Sheet1'!$A$12</c:f>
              <c:strCache>
                <c:ptCount val="1"/>
                <c:pt idx="0">
                  <c:v>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PowerPoint]Sheet1'!$B$12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1D-D542-8657-CA125CE4CE15}"/>
            </c:ext>
          </c:extLst>
        </c:ser>
        <c:ser>
          <c:idx val="3"/>
          <c:order val="3"/>
          <c:tx>
            <c:strRef>
              <c:f>'[Chart in Microsoft PowerPoint]Sheet1'!$A$13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PowerPoint]Sheet1'!$B$13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1D-D542-8657-CA125CE4CE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4669583"/>
        <c:axId val="701780271"/>
      </c:barChart>
      <c:catAx>
        <c:axId val="11946695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780271"/>
        <c:crosses val="autoZero"/>
        <c:auto val="1"/>
        <c:lblAlgn val="ctr"/>
        <c:lblOffset val="100"/>
        <c:noMultiLvlLbl val="0"/>
      </c:catAx>
      <c:valAx>
        <c:axId val="70178027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94669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093785369937796E-2"/>
          <c:y val="0.81885671508459612"/>
          <c:w val="0.74206942617006943"/>
          <c:h val="0.181143284915403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sz="2400" dirty="0"/>
              <a:t>Borde vi i Finland förbereda oss på ett krig där vi själva är involverade under de närmaste åren?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2.3935620519300736E-2"/>
          <c:y val="0.12951476192410394"/>
          <c:w val="0.93923481076828763"/>
          <c:h val="0.615517071765441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1 Är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Sheet2!$B$11</c:f>
              <c:numCache>
                <c:formatCode>0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7-314D-A491-3F58D2134400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87-314D-A491-3F58D2134400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Sheet2!$B$13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87-314D-A491-3F58D2134400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Sheet2!$B$14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87-314D-A491-3F58D2134400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5 Är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Sheet2!$B$15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87-314D-A491-3F58D2134400}"/>
            </c:ext>
          </c:extLst>
        </c:ser>
        <c:ser>
          <c:idx val="5"/>
          <c:order val="5"/>
          <c:tx>
            <c:strRef>
              <c:f>Sheet2!$A$16</c:f>
              <c:strCache>
                <c:ptCount val="1"/>
                <c:pt idx="0">
                  <c:v>0 = 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Sheet2!$B$16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87-314D-A491-3F58D21344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71694848"/>
        <c:axId val="696494159"/>
      </c:barChart>
      <c:catAx>
        <c:axId val="1871694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6494159"/>
        <c:crosses val="autoZero"/>
        <c:auto val="1"/>
        <c:lblAlgn val="ctr"/>
        <c:lblOffset val="100"/>
        <c:noMultiLvlLbl val="0"/>
      </c:catAx>
      <c:valAx>
        <c:axId val="69649415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69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sz="1800" b="1" dirty="0"/>
              <a:t>Alla (HS mätning 23.12.2023, N=1047)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8.0306234063162979E-2"/>
          <c:y val="0.10504209867571986"/>
          <c:w val="0.89506741397743794"/>
          <c:h val="0.663074009464274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Sheet2!$A$36</c:f>
              <c:strCache>
                <c:ptCount val="1"/>
                <c:pt idx="0">
                  <c:v>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Sheet2!$B$36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6-A443-AC88-4481FACC608A}"/>
            </c:ext>
          </c:extLst>
        </c:ser>
        <c:ser>
          <c:idx val="1"/>
          <c:order val="1"/>
          <c:tx>
            <c:strRef>
              <c:f>Sheet2!$A$37</c:f>
              <c:strCache>
                <c:ptCount val="1"/>
                <c:pt idx="0">
                  <c:v>Varken av samma eller annan åsikt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A86-A443-AC88-4481FACC60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Sheet2!$B$37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86-A443-AC88-4481FACC608A}"/>
            </c:ext>
          </c:extLst>
        </c:ser>
        <c:ser>
          <c:idx val="2"/>
          <c:order val="2"/>
          <c:tx>
            <c:strRef>
              <c:f>Sheet2!$A$38</c:f>
              <c:strCache>
                <c:ptCount val="1"/>
                <c:pt idx="0">
                  <c:v>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Sheet2!$B$38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6-A443-AC88-4481FACC608A}"/>
            </c:ext>
          </c:extLst>
        </c:ser>
        <c:ser>
          <c:idx val="3"/>
          <c:order val="3"/>
          <c:tx>
            <c:strRef>
              <c:f>Sheet2!$A$39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Sheet2!$B$39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86-A443-AC88-4481FACC60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951440"/>
        <c:axId val="663132592"/>
      </c:barChart>
      <c:catAx>
        <c:axId val="66295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63132592"/>
        <c:crosses val="autoZero"/>
        <c:auto val="1"/>
        <c:lblAlgn val="ctr"/>
        <c:lblOffset val="100"/>
        <c:noMultiLvlLbl val="0"/>
      </c:catAx>
      <c:valAx>
        <c:axId val="6631325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6295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363303280861854"/>
          <c:w val="1"/>
          <c:h val="0.18636696719138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sv-SE" sz="1800" b="1"/>
              <a:t>Svenskspråkiga (Magmas studie)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1 Är av annan åsikt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Sheet2!$B$11</c:f>
              <c:numCache>
                <c:formatCode>0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4-774F-B290-28CFD2813277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4-774F-B290-28CFD2813277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Sheet2!$B$13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4-774F-B290-28CFD2813277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Sheet2!$B$14</c:f>
              <c:numCache>
                <c:formatCode>0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4-774F-B290-28CFD2813277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5 Är av samma åsikt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Sheet2!$B$15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54-774F-B290-28CFD2813277}"/>
            </c:ext>
          </c:extLst>
        </c:ser>
        <c:ser>
          <c:idx val="5"/>
          <c:order val="5"/>
          <c:tx>
            <c:strRef>
              <c:f>Sheet2!$A$16</c:f>
              <c:strCache>
                <c:ptCount val="1"/>
                <c:pt idx="0">
                  <c:v>0 = 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Sheet2!$B$16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54-774F-B290-28CFD28132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71694848"/>
        <c:axId val="696494159"/>
      </c:barChart>
      <c:catAx>
        <c:axId val="1871694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6494159"/>
        <c:crosses val="autoZero"/>
        <c:auto val="1"/>
        <c:lblAlgn val="ctr"/>
        <c:lblOffset val="100"/>
        <c:noMultiLvlLbl val="0"/>
      </c:catAx>
      <c:valAx>
        <c:axId val="6964941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69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800" b="1"/>
              <a:t>I vilken utsträckning oroar du dig för...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'Oroar sig för'!$C$4</c:f>
              <c:strCache>
                <c:ptCount val="1"/>
                <c:pt idx="0">
                  <c:v>man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'Oroar sig för'!$A$5:$A$15</c:f>
              <c:strCache>
                <c:ptCount val="10"/>
                <c:pt idx="0">
                  <c:v>…militärt hot från Ryssland? </c:v>
                </c:pt>
                <c:pt idx="3">
                  <c:v>…kärnvapenkrig? </c:v>
                </c:pt>
                <c:pt idx="6">
                  <c:v>…klimatförändring? </c:v>
                </c:pt>
                <c:pt idx="9">
                  <c:v>…effekter av migrationsrörelser? </c:v>
                </c:pt>
              </c:strCache>
              <c:extLst/>
            </c:strRef>
          </c:cat>
          <c:val>
            <c:numRef>
              <c:f>'Oroar sig för'!$C$5:$C$15</c:f>
              <c:numCache>
                <c:formatCode>0%</c:formatCode>
                <c:ptCount val="11"/>
                <c:pt idx="0">
                  <c:v>0.36</c:v>
                </c:pt>
                <c:pt idx="1">
                  <c:v>0.32</c:v>
                </c:pt>
                <c:pt idx="3">
                  <c:v>0.16</c:v>
                </c:pt>
                <c:pt idx="4">
                  <c:v>0.62</c:v>
                </c:pt>
                <c:pt idx="6">
                  <c:v>0.36</c:v>
                </c:pt>
                <c:pt idx="7">
                  <c:v>0.35</c:v>
                </c:pt>
                <c:pt idx="9">
                  <c:v>0.22</c:v>
                </c:pt>
                <c:pt idx="1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1-7F49-A4B7-9B66E669E514}"/>
            </c:ext>
          </c:extLst>
        </c:ser>
        <c:ser>
          <c:idx val="1"/>
          <c:order val="1"/>
          <c:tx>
            <c:strRef>
              <c:f>'Oroar sig för'!$D$4</c:f>
              <c:strCache>
                <c:ptCount val="1"/>
                <c:pt idx="0">
                  <c:v>kvinna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'Oroar sig för'!$A$5:$A$15</c:f>
              <c:strCache>
                <c:ptCount val="10"/>
                <c:pt idx="0">
                  <c:v>…militärt hot från Ryssland? </c:v>
                </c:pt>
                <c:pt idx="3">
                  <c:v>…kärnvapenkrig? </c:v>
                </c:pt>
                <c:pt idx="6">
                  <c:v>…klimatförändring? </c:v>
                </c:pt>
                <c:pt idx="9">
                  <c:v>…effekter av migrationsrörelser? </c:v>
                </c:pt>
              </c:strCache>
              <c:extLst/>
            </c:strRef>
          </c:cat>
          <c:val>
            <c:numRef>
              <c:f>'Oroar sig för'!$D$5:$D$15</c:f>
              <c:numCache>
                <c:formatCode>0%</c:formatCode>
                <c:ptCount val="11"/>
                <c:pt idx="0">
                  <c:v>0.52</c:v>
                </c:pt>
                <c:pt idx="1">
                  <c:v>0.15</c:v>
                </c:pt>
                <c:pt idx="3">
                  <c:v>0.32</c:v>
                </c:pt>
                <c:pt idx="4">
                  <c:v>0.33</c:v>
                </c:pt>
                <c:pt idx="6">
                  <c:v>0.61</c:v>
                </c:pt>
                <c:pt idx="7">
                  <c:v>0.15</c:v>
                </c:pt>
                <c:pt idx="9">
                  <c:v>0.21</c:v>
                </c:pt>
                <c:pt idx="1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1-7F49-A4B7-9B66E669E5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2517248"/>
        <c:axId val="806306240"/>
      </c:barChart>
      <c:catAx>
        <c:axId val="402517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06306240"/>
        <c:crosses val="autoZero"/>
        <c:auto val="1"/>
        <c:lblAlgn val="ctr"/>
        <c:lblOffset val="100"/>
        <c:noMultiLvlLbl val="0"/>
      </c:catAx>
      <c:valAx>
        <c:axId val="8063062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0251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98734933014889"/>
          <c:y val="0.1711108633078483"/>
          <c:w val="0.73851028100160465"/>
          <c:h val="0.7477529277568306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respondenterna'!$G$30:$G$33</c:f>
              <c:strCache>
                <c:ptCount val="4"/>
                <c:pt idx="0">
                  <c:v>0–2500 euro</c:v>
                </c:pt>
                <c:pt idx="1">
                  <c:v>2500–5000 euro</c:v>
                </c:pt>
                <c:pt idx="2">
                  <c:v>5000 euro eller mer</c:v>
                </c:pt>
                <c:pt idx="3">
                  <c:v>kan inte säga</c:v>
                </c:pt>
              </c:strCache>
            </c:strRef>
          </c:cat>
          <c:val>
            <c:numRef>
              <c:f>'Om respondenterna'!$H$30:$H$33</c:f>
              <c:numCache>
                <c:formatCode>0</c:formatCode>
                <c:ptCount val="4"/>
                <c:pt idx="0">
                  <c:v>41</c:v>
                </c:pt>
                <c:pt idx="1">
                  <c:v>48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2B-254F-A402-53C5E992C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1472528"/>
        <c:axId val="826851744"/>
      </c:barChart>
      <c:catAx>
        <c:axId val="401472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26851744"/>
        <c:crosses val="autoZero"/>
        <c:auto val="1"/>
        <c:lblAlgn val="ctr"/>
        <c:lblOffset val="100"/>
        <c:noMultiLvlLbl val="0"/>
      </c:catAx>
      <c:valAx>
        <c:axId val="8268517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0147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Vad ger dig framtidstro?</a:t>
            </a:r>
          </a:p>
        </c:rich>
      </c:tx>
      <c:layout>
        <c:manualLayout>
          <c:xMode val="edge"/>
          <c:yMode val="edge"/>
          <c:x val="0.34287501229011214"/>
          <c:y val="1.2396692198104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Framtidstro!$D$2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Framtidstro!$A$3:$A$13</c:f>
              <c:strCache>
                <c:ptCount val="10"/>
                <c:pt idx="0">
                  <c:v>Att bo i Finland </c:v>
                </c:pt>
                <c:pt idx="3">
                  <c:v>Att Finland tillhör Nato </c:v>
                </c:pt>
                <c:pt idx="6">
                  <c:v>Att Finland är medlem i EU </c:v>
                </c:pt>
                <c:pt idx="9">
                  <c:v>Att vi är del av Norden </c:v>
                </c:pt>
              </c:strCache>
              <c:extLst/>
            </c:strRef>
          </c:cat>
          <c:val>
            <c:numRef>
              <c:f>Framtidstro!$D$3:$D$13</c:f>
              <c:numCache>
                <c:formatCode>0%</c:formatCode>
                <c:ptCount val="11"/>
                <c:pt idx="0">
                  <c:v>0.67</c:v>
                </c:pt>
                <c:pt idx="1">
                  <c:v>0.14000000000000001</c:v>
                </c:pt>
                <c:pt idx="3">
                  <c:v>0.6</c:v>
                </c:pt>
                <c:pt idx="4">
                  <c:v>0.15</c:v>
                </c:pt>
                <c:pt idx="6">
                  <c:v>0.62</c:v>
                </c:pt>
                <c:pt idx="7">
                  <c:v>0.14000000000000001</c:v>
                </c:pt>
                <c:pt idx="9">
                  <c:v>0.81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8D-2245-A03F-E6E272D09DBE}"/>
            </c:ext>
          </c:extLst>
        </c:ser>
        <c:ser>
          <c:idx val="1"/>
          <c:order val="1"/>
          <c:tx>
            <c:strRef>
              <c:f>Framtidstro!$E$2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Framtidstro!$A$3:$A$13</c:f>
              <c:strCache>
                <c:ptCount val="10"/>
                <c:pt idx="0">
                  <c:v>Att bo i Finland </c:v>
                </c:pt>
                <c:pt idx="3">
                  <c:v>Att Finland tillhör Nato </c:v>
                </c:pt>
                <c:pt idx="6">
                  <c:v>Att Finland är medlem i EU </c:v>
                </c:pt>
                <c:pt idx="9">
                  <c:v>Att vi är del av Norden </c:v>
                </c:pt>
              </c:strCache>
              <c:extLst/>
            </c:strRef>
          </c:cat>
          <c:val>
            <c:numRef>
              <c:f>Framtidstro!$E$3:$E$13</c:f>
              <c:numCache>
                <c:formatCode>0%</c:formatCode>
                <c:ptCount val="11"/>
                <c:pt idx="0">
                  <c:v>0.77</c:v>
                </c:pt>
                <c:pt idx="1">
                  <c:v>0.05</c:v>
                </c:pt>
                <c:pt idx="3">
                  <c:v>0.57999999999999996</c:v>
                </c:pt>
                <c:pt idx="4">
                  <c:v>0.14000000000000001</c:v>
                </c:pt>
                <c:pt idx="6">
                  <c:v>0.73</c:v>
                </c:pt>
                <c:pt idx="7">
                  <c:v>0.06</c:v>
                </c:pt>
                <c:pt idx="9">
                  <c:v>0.86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8D-2245-A03F-E6E272D09D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2303296"/>
        <c:axId val="805710128"/>
      </c:barChart>
      <c:catAx>
        <c:axId val="402303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05710128"/>
        <c:crosses val="autoZero"/>
        <c:auto val="1"/>
        <c:lblAlgn val="ctr"/>
        <c:lblOffset val="100"/>
        <c:noMultiLvlLbl val="0"/>
      </c:catAx>
      <c:valAx>
        <c:axId val="8057101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023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USA!$C$2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USA!$B$3:$B$9</c:f>
              <c:strCache>
                <c:ptCount val="7"/>
                <c:pt idx="0">
                  <c:v>bra (1-4) </c:v>
                </c:pt>
                <c:pt idx="1">
                  <c:v>mittfält (5-6) </c:v>
                </c:pt>
                <c:pt idx="2">
                  <c:v>inte bra (7-10) </c:v>
                </c:pt>
                <c:pt idx="4">
                  <c:v>rätt (1-4) </c:v>
                </c:pt>
                <c:pt idx="5">
                  <c:v>mittfält (5-6) </c:v>
                </c:pt>
                <c:pt idx="6">
                  <c:v>inte rätt (7-10) </c:v>
                </c:pt>
              </c:strCache>
            </c:strRef>
          </c:cat>
          <c:val>
            <c:numRef>
              <c:f>USA!$C$3:$C$9</c:f>
              <c:numCache>
                <c:formatCode>0%</c:formatCode>
                <c:ptCount val="7"/>
                <c:pt idx="0">
                  <c:v>0.61</c:v>
                </c:pt>
                <c:pt idx="1">
                  <c:v>0.2</c:v>
                </c:pt>
                <c:pt idx="2">
                  <c:v>0.19</c:v>
                </c:pt>
                <c:pt idx="4">
                  <c:v>0.91</c:v>
                </c:pt>
                <c:pt idx="5">
                  <c:v>0.04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5D-264F-B9FD-F28FF215E870}"/>
            </c:ext>
          </c:extLst>
        </c:ser>
        <c:ser>
          <c:idx val="1"/>
          <c:order val="1"/>
          <c:tx>
            <c:strRef>
              <c:f>USA!$D$2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USA!$B$3:$B$9</c:f>
              <c:strCache>
                <c:ptCount val="7"/>
                <c:pt idx="0">
                  <c:v>bra (1-4) </c:v>
                </c:pt>
                <c:pt idx="1">
                  <c:v>mittfält (5-6) </c:v>
                </c:pt>
                <c:pt idx="2">
                  <c:v>inte bra (7-10) </c:v>
                </c:pt>
                <c:pt idx="4">
                  <c:v>rätt (1-4) </c:v>
                </c:pt>
                <c:pt idx="5">
                  <c:v>mittfält (5-6) </c:v>
                </c:pt>
                <c:pt idx="6">
                  <c:v>inte rätt (7-10) </c:v>
                </c:pt>
              </c:strCache>
            </c:strRef>
          </c:cat>
          <c:val>
            <c:numRef>
              <c:f>USA!$D$3:$D$9</c:f>
              <c:numCache>
                <c:formatCode>0%</c:formatCode>
                <c:ptCount val="7"/>
                <c:pt idx="0">
                  <c:v>0.4</c:v>
                </c:pt>
                <c:pt idx="1">
                  <c:v>0.35</c:v>
                </c:pt>
                <c:pt idx="2">
                  <c:v>0.26</c:v>
                </c:pt>
                <c:pt idx="4">
                  <c:v>0.79</c:v>
                </c:pt>
                <c:pt idx="5">
                  <c:v>0.15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5D-264F-B9FD-F28FF215E8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71229296"/>
        <c:axId val="1871385696"/>
      </c:barChart>
      <c:catAx>
        <c:axId val="1871229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385696"/>
        <c:crosses val="autoZero"/>
        <c:auto val="1"/>
        <c:lblAlgn val="ctr"/>
        <c:lblOffset val="100"/>
        <c:noMultiLvlLbl val="0"/>
      </c:catAx>
      <c:valAx>
        <c:axId val="18713856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22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Ukraina_krig!$C$2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Ukraina_krig!$B$3:$B$7</c:f>
              <c:strCache>
                <c:ptCount val="5"/>
                <c:pt idx="0">
                  <c:v>helt/delvis av samma åsikt </c:v>
                </c:pt>
                <c:pt idx="1">
                  <c:v>helt/delvis av annan åsikt </c:v>
                </c:pt>
                <c:pt idx="3">
                  <c:v>helt/delvis av samma åsikt </c:v>
                </c:pt>
                <c:pt idx="4">
                  <c:v>helt/delvis av annan åsikt </c:v>
                </c:pt>
              </c:strCache>
            </c:strRef>
          </c:cat>
          <c:val>
            <c:numRef>
              <c:f>Ukraina_krig!$C$3:$C$7</c:f>
              <c:numCache>
                <c:formatCode>0%</c:formatCode>
                <c:ptCount val="5"/>
                <c:pt idx="0">
                  <c:v>0.21</c:v>
                </c:pt>
                <c:pt idx="1">
                  <c:v>0.52</c:v>
                </c:pt>
                <c:pt idx="3">
                  <c:v>0.47</c:v>
                </c:pt>
                <c:pt idx="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8-5649-BD07-98847F091410}"/>
            </c:ext>
          </c:extLst>
        </c:ser>
        <c:ser>
          <c:idx val="1"/>
          <c:order val="1"/>
          <c:tx>
            <c:strRef>
              <c:f>Ukraina_krig!$D$2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Ukraina_krig!$B$3:$B$7</c:f>
              <c:strCache>
                <c:ptCount val="5"/>
                <c:pt idx="0">
                  <c:v>helt/delvis av samma åsikt </c:v>
                </c:pt>
                <c:pt idx="1">
                  <c:v>helt/delvis av annan åsikt </c:v>
                </c:pt>
                <c:pt idx="3">
                  <c:v>helt/delvis av samma åsikt </c:v>
                </c:pt>
                <c:pt idx="4">
                  <c:v>helt/delvis av annan åsikt </c:v>
                </c:pt>
              </c:strCache>
            </c:strRef>
          </c:cat>
          <c:val>
            <c:numRef>
              <c:f>Ukraina_krig!$D$3:$D$7</c:f>
              <c:numCache>
                <c:formatCode>0%</c:formatCode>
                <c:ptCount val="5"/>
                <c:pt idx="0">
                  <c:v>0.2</c:v>
                </c:pt>
                <c:pt idx="1">
                  <c:v>0.37</c:v>
                </c:pt>
                <c:pt idx="3">
                  <c:v>0.44</c:v>
                </c:pt>
                <c:pt idx="4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98-5649-BD07-98847F0914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01941520"/>
        <c:axId val="805898512"/>
      </c:barChart>
      <c:catAx>
        <c:axId val="401941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05898512"/>
        <c:crosses val="autoZero"/>
        <c:auto val="1"/>
        <c:lblAlgn val="ctr"/>
        <c:lblOffset val="100"/>
        <c:noMultiLvlLbl val="0"/>
      </c:catAx>
      <c:valAx>
        <c:axId val="805898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0194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263904407608482"/>
          <c:y val="0.91684876459408093"/>
          <c:w val="0.34627449949390715"/>
          <c:h val="8.3151235405919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600"/>
              <a:t>Vad förväntar du dig av den nya presidenten?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Presidenten!$D$3</c:f>
              <c:strCache>
                <c:ptCount val="1"/>
                <c:pt idx="0">
                  <c:v>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Presidenten!$C$4:$C$9</c:f>
              <c:strCache>
                <c:ptCount val="6"/>
                <c:pt idx="0">
                  <c:v>Säkerhets- och utrikespolitisk ledning </c:v>
                </c:pt>
                <c:pt idx="1">
                  <c:v>Starkt värdeledarskap </c:v>
                </c:pt>
                <c:pt idx="2">
                  <c:v>Positiv profilering av Finland </c:v>
                </c:pt>
                <c:pt idx="3">
                  <c:v>Inrikespolitisk ledning </c:v>
                </c:pt>
                <c:pt idx="4">
                  <c:v>En representativ figur utan reell makt </c:v>
                </c:pt>
                <c:pt idx="5">
                  <c:v>Ingenting </c:v>
                </c:pt>
              </c:strCache>
            </c:strRef>
          </c:cat>
          <c:val>
            <c:numRef>
              <c:f>Presidenten!$D$4:$D$9</c:f>
              <c:numCache>
                <c:formatCode>0%</c:formatCode>
                <c:ptCount val="6"/>
                <c:pt idx="0">
                  <c:v>0.8</c:v>
                </c:pt>
                <c:pt idx="1">
                  <c:v>0.48</c:v>
                </c:pt>
                <c:pt idx="2">
                  <c:v>0.31</c:v>
                </c:pt>
                <c:pt idx="3">
                  <c:v>0.17</c:v>
                </c:pt>
                <c:pt idx="4">
                  <c:v>0.12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A-1445-982D-B4724EA0BC46}"/>
            </c:ext>
          </c:extLst>
        </c:ser>
        <c:ser>
          <c:idx val="1"/>
          <c:order val="1"/>
          <c:tx>
            <c:strRef>
              <c:f>Presidenten!$E$3</c:f>
              <c:strCache>
                <c:ptCount val="1"/>
                <c:pt idx="0">
                  <c:v>Kvinna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Presidenten!$C$4:$C$9</c:f>
              <c:strCache>
                <c:ptCount val="6"/>
                <c:pt idx="0">
                  <c:v>Säkerhets- och utrikespolitisk ledning </c:v>
                </c:pt>
                <c:pt idx="1">
                  <c:v>Starkt värdeledarskap </c:v>
                </c:pt>
                <c:pt idx="2">
                  <c:v>Positiv profilering av Finland </c:v>
                </c:pt>
                <c:pt idx="3">
                  <c:v>Inrikespolitisk ledning </c:v>
                </c:pt>
                <c:pt idx="4">
                  <c:v>En representativ figur utan reell makt </c:v>
                </c:pt>
                <c:pt idx="5">
                  <c:v>Ingenting </c:v>
                </c:pt>
              </c:strCache>
            </c:strRef>
          </c:cat>
          <c:val>
            <c:numRef>
              <c:f>Presidenten!$E$4:$E$9</c:f>
              <c:numCache>
                <c:formatCode>0%</c:formatCode>
                <c:ptCount val="6"/>
                <c:pt idx="0">
                  <c:v>0.78</c:v>
                </c:pt>
                <c:pt idx="1">
                  <c:v>0.56000000000000005</c:v>
                </c:pt>
                <c:pt idx="2">
                  <c:v>0.38</c:v>
                </c:pt>
                <c:pt idx="3">
                  <c:v>0.15</c:v>
                </c:pt>
                <c:pt idx="4">
                  <c:v>0.08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A-1445-982D-B4724EA0BC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70949808"/>
        <c:axId val="1871240224"/>
      </c:barChart>
      <c:catAx>
        <c:axId val="187094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1240224"/>
        <c:crosses val="autoZero"/>
        <c:auto val="1"/>
        <c:lblAlgn val="ctr"/>
        <c:lblOffset val="100"/>
        <c:noMultiLvlLbl val="0"/>
      </c:catAx>
      <c:valAx>
        <c:axId val="187124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87094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02798430683971"/>
          <c:y val="0.40317147856517938"/>
          <c:w val="0.70382799711011723"/>
          <c:h val="0.489467410323709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respondenterna'!$G$8:$G$10</c:f>
              <c:strCache>
                <c:ptCount val="3"/>
                <c:pt idx="0">
                  <c:v>Nyland</c:v>
                </c:pt>
                <c:pt idx="1">
                  <c:v>Egentliga Finland</c:v>
                </c:pt>
                <c:pt idx="2">
                  <c:v>Österbotten</c:v>
                </c:pt>
              </c:strCache>
            </c:strRef>
          </c:cat>
          <c:val>
            <c:numRef>
              <c:f>'Om respondenterna'!$H$8:$H$10</c:f>
              <c:numCache>
                <c:formatCode>0</c:formatCode>
                <c:ptCount val="3"/>
                <c:pt idx="0">
                  <c:v>53</c:v>
                </c:pt>
                <c:pt idx="1">
                  <c:v>11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1-8A4B-9B87-427DC0272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6311375"/>
        <c:axId val="736224447"/>
      </c:barChart>
      <c:catAx>
        <c:axId val="736311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736224447"/>
        <c:crosses val="autoZero"/>
        <c:auto val="1"/>
        <c:lblAlgn val="ctr"/>
        <c:lblOffset val="100"/>
        <c:noMultiLvlLbl val="0"/>
      </c:catAx>
      <c:valAx>
        <c:axId val="736224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736311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25693275943813"/>
          <c:y val="0.36623625017917305"/>
          <c:w val="0.72500162686275782"/>
          <c:h val="0.5264027197099092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'Om respondenterna'!$G$23:$G$24</c:f>
              <c:strCache>
                <c:ptCount val="2"/>
                <c:pt idx="0">
                  <c:v>Kvinna</c:v>
                </c:pt>
                <c:pt idx="1">
                  <c:v>Man</c:v>
                </c:pt>
              </c:strCache>
            </c:strRef>
          </c:cat>
          <c:val>
            <c:numRef>
              <c:f>'Om respondenterna'!$H$23:$H$24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E-D248-A320-154336BB2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2610576"/>
        <c:axId val="931022064"/>
      </c:barChart>
      <c:catAx>
        <c:axId val="212261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931022064"/>
        <c:crosses val="autoZero"/>
        <c:auto val="1"/>
        <c:lblAlgn val="ctr"/>
        <c:lblOffset val="100"/>
        <c:noMultiLvlLbl val="0"/>
      </c:catAx>
      <c:valAx>
        <c:axId val="9310220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2261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200" b="1" dirty="0">
                <a:solidFill>
                  <a:schemeClr val="tx1"/>
                </a:solidFill>
              </a:rPr>
              <a:t>… </a:t>
            </a:r>
            <a:r>
              <a:rPr lang="en-GB" sz="3200" b="1" baseline="0" dirty="0" err="1">
                <a:solidFill>
                  <a:schemeClr val="tx1"/>
                </a:solidFill>
              </a:rPr>
              <a:t>militärt</a:t>
            </a:r>
            <a:r>
              <a:rPr lang="en-GB" sz="3200" b="1" baseline="0" dirty="0">
                <a:solidFill>
                  <a:schemeClr val="tx1"/>
                </a:solidFill>
              </a:rPr>
              <a:t> hot </a:t>
            </a:r>
            <a:r>
              <a:rPr lang="en-GB" sz="3200" b="1" baseline="0" dirty="0" err="1">
                <a:solidFill>
                  <a:schemeClr val="tx1"/>
                </a:solidFill>
              </a:rPr>
              <a:t>från</a:t>
            </a:r>
            <a:r>
              <a:rPr lang="en-GB" sz="3200" b="1" baseline="0" dirty="0">
                <a:solidFill>
                  <a:schemeClr val="tx1"/>
                </a:solidFill>
              </a:rPr>
              <a:t> </a:t>
            </a:r>
            <a:r>
              <a:rPr lang="en-GB" sz="3200" b="1" baseline="0" dirty="0" err="1">
                <a:solidFill>
                  <a:schemeClr val="tx1"/>
                </a:solidFill>
              </a:rPr>
              <a:t>Ryssland</a:t>
            </a:r>
            <a:r>
              <a:rPr lang="en-GB" sz="3200" b="1" baseline="0" dirty="0">
                <a:solidFill>
                  <a:schemeClr val="tx1"/>
                </a:solidFill>
              </a:rPr>
              <a:t>? </a:t>
            </a:r>
            <a:endParaRPr lang="en-GB" sz="32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3.466871682544518E-2"/>
          <c:y val="0.13540498949392399"/>
          <c:w val="0.91821208263977283"/>
          <c:h val="0.5209876035873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6-DC4E-BB79-168211667D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46-DC4E-BB79-168211667D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46-DC4E-BB79-168211667D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46-DC4E-BB79-168211667D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46-DC4E-BB79-168211667D9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46-DC4E-BB79-168211667D9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9705136"/>
        <c:axId val="1179934415"/>
      </c:barChart>
      <c:catAx>
        <c:axId val="179705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9934415"/>
        <c:crosses val="autoZero"/>
        <c:auto val="1"/>
        <c:lblAlgn val="ctr"/>
        <c:lblOffset val="100"/>
        <c:noMultiLvlLbl val="0"/>
      </c:catAx>
      <c:valAx>
        <c:axId val="11799344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7970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i="0" u="none" strike="noStrike" kern="1200" spc="0" baseline="0" dirty="0">
                <a:solidFill>
                  <a:schemeClr val="tx1"/>
                </a:solidFill>
              </a:rPr>
              <a:t>…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kärnvapenkrig</a:t>
            </a:r>
            <a:r>
              <a:rPr lang="en-GB" sz="2400" b="1" i="0" u="none" strike="noStrike" kern="1200" spc="0" baseline="0" dirty="0">
                <a:solidFill>
                  <a:schemeClr val="tx1"/>
                </a:solidFill>
              </a:rPr>
              <a:t>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2.6599122147655502E-2"/>
          <c:y val="0.17181325066915745"/>
          <c:w val="0.93987670462657791"/>
          <c:h val="0.5455108423336807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C-354D-AA59-77426310D1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C-354D-AA59-77426310D1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C-354D-AA59-77426310D1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C-354D-AA59-77426310D1B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CC-354D-AA59-77426310D1B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CC-354D-AA59-77426310D1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7326479"/>
        <c:axId val="1176950735"/>
      </c:barChart>
      <c:catAx>
        <c:axId val="117732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6950735"/>
        <c:crosses val="autoZero"/>
        <c:auto val="1"/>
        <c:lblAlgn val="ctr"/>
        <c:lblOffset val="100"/>
        <c:noMultiLvlLbl val="0"/>
      </c:catAx>
      <c:valAx>
        <c:axId val="117695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73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…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klimatförändring</a:t>
            </a: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2.6930926483679875E-2"/>
          <c:y val="0.18516991315901887"/>
          <c:w val="0.93912671107452628"/>
          <c:h val="0.551078858416381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3-F749-B6DD-5E93B4B6A2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3-F749-B6DD-5E93B4B6A2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3-F749-B6DD-5E93B4B6A2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43-F749-B6DD-5E93B4B6A2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3-F749-B6DD-5E93B4B6A26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43-F749-B6DD-5E93B4B6A2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7326479"/>
        <c:axId val="1176950735"/>
      </c:barChart>
      <c:catAx>
        <c:axId val="117732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6950735"/>
        <c:crosses val="autoZero"/>
        <c:auto val="1"/>
        <c:lblAlgn val="ctr"/>
        <c:lblOffset val="100"/>
        <c:noMultiLvlLbl val="0"/>
      </c:catAx>
      <c:valAx>
        <c:axId val="117695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73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…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effekter</a:t>
            </a: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av</a:t>
            </a: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GB" sz="3200" b="1" i="0" u="none" strike="noStrike" kern="1200" spc="0" baseline="0" dirty="0" err="1">
                <a:solidFill>
                  <a:schemeClr val="tx1"/>
                </a:solidFill>
              </a:rPr>
              <a:t>migrationsrörelser</a:t>
            </a:r>
            <a:r>
              <a:rPr lang="en-GB" sz="3200" b="1" i="0" u="none" strike="noStrike" kern="1200" spc="0" baseline="0" dirty="0">
                <a:solidFill>
                  <a:schemeClr val="tx1"/>
                </a:solidFill>
              </a:rPr>
              <a:t>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>
        <c:manualLayout>
          <c:layoutTarget val="inner"/>
          <c:xMode val="edge"/>
          <c:yMode val="edge"/>
          <c:x val="2.7057489501903294E-2"/>
          <c:y val="0.18596484879079822"/>
          <c:w val="0.9388406345008049"/>
          <c:h val="0.5782404605837279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inte alls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A-4348-9D03-125A603FD5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DA-4348-9D03-125A603FD5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DA-4348-9D03-125A603FD5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DA-4348-9D03-125A603FD5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 mycket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DA-4348-9D03-125A603FD5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kan inte säga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DA-4348-9D03-125A603FD5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7326479"/>
        <c:axId val="1176950735"/>
      </c:barChart>
      <c:catAx>
        <c:axId val="1177326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6950735"/>
        <c:crosses val="autoZero"/>
        <c:auto val="1"/>
        <c:lblAlgn val="ctr"/>
        <c:lblOffset val="100"/>
        <c:noMultiLvlLbl val="0"/>
      </c:catAx>
      <c:valAx>
        <c:axId val="1176950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77326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Hur</a:t>
            </a:r>
            <a:r>
              <a:rPr lang="en-GB" dirty="0"/>
              <a:t> </a:t>
            </a:r>
            <a:r>
              <a:rPr lang="en-GB" dirty="0" err="1"/>
              <a:t>ställer</a:t>
            </a:r>
            <a:r>
              <a:rPr lang="en-GB" dirty="0"/>
              <a:t> du dig till </a:t>
            </a:r>
            <a:r>
              <a:rPr lang="en-GB" dirty="0" err="1"/>
              <a:t>följande</a:t>
            </a:r>
            <a:r>
              <a:rPr lang="en-GB" dirty="0"/>
              <a:t>?</a:t>
            </a:r>
          </a:p>
          <a:p>
            <a:pPr>
              <a:defRPr/>
            </a:pPr>
            <a:r>
              <a:rPr lang="en-GB" b="1" dirty="0"/>
              <a:t>Fri </a:t>
            </a:r>
            <a:r>
              <a:rPr lang="en-GB" b="1" dirty="0" err="1"/>
              <a:t>invandring</a:t>
            </a:r>
            <a:r>
              <a:rPr lang="en-GB" b="1" dirty="0"/>
              <a:t> – </a:t>
            </a:r>
            <a:r>
              <a:rPr lang="en-GB" b="1" dirty="0" err="1"/>
              <a:t>Begränsad</a:t>
            </a:r>
            <a:r>
              <a:rPr lang="en-GB" b="1" dirty="0"/>
              <a:t>/</a:t>
            </a:r>
            <a:r>
              <a:rPr lang="en-GB" b="1" dirty="0" err="1"/>
              <a:t>ingen</a:t>
            </a:r>
            <a:r>
              <a:rPr lang="en-GB" b="1" dirty="0"/>
              <a:t> </a:t>
            </a:r>
            <a:r>
              <a:rPr lang="en-GB" b="1" dirty="0" err="1"/>
              <a:t>invandring</a:t>
            </a:r>
            <a:r>
              <a:rPr lang="en-GB" b="1" dirty="0"/>
              <a:t>?</a:t>
            </a:r>
          </a:p>
          <a:p>
            <a:pPr>
              <a:defRPr/>
            </a:pPr>
            <a:r>
              <a:rPr lang="en-GB" dirty="0"/>
              <a:t>(</a:t>
            </a:r>
            <a:r>
              <a:rPr lang="en-GB" dirty="0" err="1"/>
              <a:t>Andel</a:t>
            </a:r>
            <a:r>
              <a:rPr lang="en-GB" dirty="0"/>
              <a:t> %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uppgett</a:t>
            </a:r>
            <a:r>
              <a:rPr lang="en-GB" dirty="0"/>
              <a:t> 1–10)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Sheet1!$C$17</c:f>
              <c:strCache>
                <c:ptCount val="1"/>
                <c:pt idx="0">
                  <c:v>Stöder fri invandring (1–4)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Sheet1!$D$16:$E$16</c:f>
              <c:numCache>
                <c:formatCode>General</c:formatCode>
                <c:ptCount val="2"/>
                <c:pt idx="0">
                  <c:v>2012</c:v>
                </c:pt>
                <c:pt idx="1">
                  <c:v>2024</c:v>
                </c:pt>
              </c:numCache>
            </c:numRef>
          </c:cat>
          <c:val>
            <c:numRef>
              <c:f>Sheet1!$D$17:$E$17</c:f>
              <c:numCache>
                <c:formatCode>General</c:formatCode>
                <c:ptCount val="2"/>
                <c:pt idx="0">
                  <c:v>27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7-2245-BCAA-C33A6C0A3F12}"/>
            </c:ext>
          </c:extLst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Mittemellan (5–6)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Sheet1!$D$16:$E$16</c:f>
              <c:numCache>
                <c:formatCode>General</c:formatCode>
                <c:ptCount val="2"/>
                <c:pt idx="0">
                  <c:v>2012</c:v>
                </c:pt>
                <c:pt idx="1">
                  <c:v>2024</c:v>
                </c:pt>
              </c:numCache>
            </c:numRef>
          </c:cat>
          <c:val>
            <c:numRef>
              <c:f>Sheet1!$D$18:$E$18</c:f>
              <c:numCache>
                <c:formatCode>General</c:formatCode>
                <c:ptCount val="2"/>
                <c:pt idx="0">
                  <c:v>23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7-2245-BCAA-C33A6C0A3F12}"/>
            </c:ext>
          </c:extLst>
        </c:ser>
        <c:ser>
          <c:idx val="2"/>
          <c:order val="2"/>
          <c:tx>
            <c:strRef>
              <c:f>Sheet1!$C$19</c:f>
              <c:strCache>
                <c:ptCount val="1"/>
                <c:pt idx="0">
                  <c:v>Stöder ingen eller begränsad invandring (7–10)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Sheet1!$D$16:$E$16</c:f>
              <c:numCache>
                <c:formatCode>General</c:formatCode>
                <c:ptCount val="2"/>
                <c:pt idx="0">
                  <c:v>2012</c:v>
                </c:pt>
                <c:pt idx="1">
                  <c:v>2024</c:v>
                </c:pt>
              </c:numCache>
            </c:numRef>
          </c:cat>
          <c:val>
            <c:numRef>
              <c:f>Sheet1!$D$19:$E$19</c:f>
              <c:numCache>
                <c:formatCode>General</c:formatCode>
                <c:ptCount val="2"/>
                <c:pt idx="0">
                  <c:v>50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67-2245-BCAA-C33A6C0A3F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94087647"/>
        <c:axId val="693607791"/>
      </c:barChart>
      <c:catAx>
        <c:axId val="694087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93607791"/>
        <c:crosses val="autoZero"/>
        <c:auto val="1"/>
        <c:lblAlgn val="ctr"/>
        <c:lblOffset val="100"/>
        <c:noMultiLvlLbl val="0"/>
      </c:catAx>
      <c:valAx>
        <c:axId val="69360779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694087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FI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Sheet1!$A$2:$C$17</cx:f>
        <cx:lvl ptCount="16">
          <cx:pt idx="0">79 %</cx:pt>
          <cx:pt idx="1">52 %</cx:pt>
          <cx:pt idx="2">35 %</cx:pt>
          <cx:pt idx="3">16 %</cx:pt>
          <cx:pt idx="4">10 %</cx:pt>
          <cx:pt idx="5">2 %</cx:pt>
        </cx:lvl>
        <cx:lvl ptCount="16">
          <cx:pt idx="0">Stem 1</cx:pt>
          <cx:pt idx="1">Stem 4</cx:pt>
          <cx:pt idx="2">Stem 5</cx:pt>
          <cx:pt idx="3">Stem 5</cx:pt>
          <cx:pt idx="4">Stem 6</cx:pt>
          <cx:pt idx="5">Stem 6</cx:pt>
        </cx:lvl>
        <cx:lvl ptCount="16">
          <cx:pt idx="0">Säkerhets- och utrikespolitisk ledning</cx:pt>
          <cx:pt idx="1">Starkt värdeledarskap</cx:pt>
          <cx:pt idx="2">Positiv profilering av Finland</cx:pt>
          <cx:pt idx="3">Inrikespolitisk ledning</cx:pt>
          <cx:pt idx="4">En representativ figur</cx:pt>
          <cx:pt idx="5">Ingenting</cx:pt>
        </cx:lvl>
      </cx:strDim>
      <cx:numDim type="size">
        <cx:f>Sheet1!$D$2:$D$17</cx:f>
        <cx:lvl ptCount="16" formatCode="Yleinen">
          <cx:pt idx="0">79</cx:pt>
          <cx:pt idx="1">52</cx:pt>
          <cx:pt idx="2">35</cx:pt>
          <cx:pt idx="3">16</cx:pt>
          <cx:pt idx="4">10</cx:pt>
          <cx:pt idx="5">2</cx:pt>
        </cx:lvl>
      </cx:numDim>
    </cx:data>
  </cx:chartData>
  <cx:chart>
    <cx:plotArea>
      <cx:plotAreaRegion>
        <cx:series layoutId="treemap" uniqueId="{32E7CCB3-A08C-1449-B0EB-5DC5D29D997E}">
          <cx:tx>
            <cx:txData>
              <cx:f>Sheet1!$D$1</cx:f>
              <cx:v>Series1</cx:v>
            </cx:txData>
          </cx:tx>
          <cx:dataPt idx="12"/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2800" b="0" i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sv-SE" sz="2800"/>
              </a:p>
            </cx:txPr>
            <cx:visibility seriesName="0" categoryName="1" value="0"/>
            <cx:dataLabel idx="3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400"/>
                  </a:pPr>
                  <a:r>
                    <a:rPr lang="sv-SE" sz="2400"/>
                    <a:t>Starkt värdeledarskap</a:t>
                  </a:r>
                </a:p>
              </cx:txPr>
            </cx:dataLabel>
            <cx:dataLabel idx="5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400"/>
                  </a:pPr>
                  <a:r>
                    <a:rPr lang="sv-SE" sz="2400"/>
                    <a:t>52 %</a:t>
                  </a:r>
                </a:p>
              </cx:txPr>
            </cx:dataLabel>
            <cx:dataLabel idx="6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200"/>
                  </a:pPr>
                  <a:r>
                    <a:rPr lang="sv-SE" sz="2200"/>
                    <a:t>Positiv profilering av Finland</a:t>
                  </a:r>
                </a:p>
              </cx:txPr>
            </cx:dataLabel>
            <cx:dataLabel idx="9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200"/>
                  </a:pPr>
                  <a:r>
                    <a:rPr lang="sv-SE" sz="2200"/>
                    <a:t>Inrikespolitisk ledning</a:t>
                  </a:r>
                </a:p>
              </cx:txPr>
            </cx:dataLabel>
            <cx:dataLabel idx="12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100"/>
                  </a:pPr>
                  <a:r>
                    <a:rPr lang="sv-SE" sz="2100"/>
                    <a:t>En representativ figur</a:t>
                  </a:r>
                </a:p>
              </cx:txPr>
            </cx:dataLabel>
            <cx:dataLabel idx="14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000"/>
                  </a:pPr>
                  <a:r>
                    <a:rPr lang="sv-SE" sz="2000"/>
                    <a:t>10 %</a:t>
                  </a:r>
                </a:p>
              </cx:txPr>
            </cx:dataLabel>
            <cx:dataLabel idx="17">
              <cx:txPr>
                <a:bodyPr vertOverflow="overflow" horzOverflow="overflow" wrap="square" lIns="0" tIns="0" rIns="0" bIns="0"/>
                <a:lstStyle/>
                <a:p>
                  <a:pPr algn="ctr" rtl="0">
                    <a:defRPr sz="2000"/>
                  </a:pPr>
                  <a:r>
                    <a:rPr lang="sv-SE" sz="2000"/>
                    <a:t>2 %</a:t>
                  </a:r>
                </a:p>
              </cx:txPr>
            </cx:dataLabel>
          </cx:dataLabels>
          <cx:dataId val="0"/>
          <cx:layoutPr>
            <cx:parentLabelLayout val="overlapping"/>
          </cx:layoutPr>
        </cx:series>
      </cx:plotAreaRegion>
    </cx:plotArea>
    <cx:legend pos="t" align="ctr" overlay="0">
      <cx:txPr>
        <a:bodyPr vertOverflow="overflow" horzOverflow="overflow" wrap="square" lIns="0" tIns="0" rIns="0" bIns="0"/>
        <a:lstStyle/>
        <a:p>
          <a:pPr algn="ctr" rtl="0">
            <a:defRPr sz="1800" b="0" i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sv-SE" sz="1800">
            <a:solidFill>
              <a:schemeClr val="tx1"/>
            </a:solidFill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0.00183</cdr:x>
      <cdr:y>0.27136</cdr:y>
    </cdr:from>
    <cdr:to>
      <cdr:x>0.10017</cdr:x>
      <cdr:y>0.40478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73C6EF92-AC84-4DFF-9CB8-32FE3742ED94}"/>
            </a:ext>
          </a:extLst>
        </cdr:cNvPr>
        <cdr:cNvCxnSpPr/>
      </cdr:nvCxnSpPr>
      <cdr:spPr>
        <a:xfrm xmlns:a="http://schemas.openxmlformats.org/drawingml/2006/main" flipV="1">
          <a:off x="17334" y="1650753"/>
          <a:ext cx="931370" cy="811661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accent6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16E18-D03C-BC41-9BE0-028830D83D75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A2584-F3E7-9544-9C18-458B907511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66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9F4B2-7001-8B48-9199-8BB2EBF2BEE2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146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0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6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72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461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06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6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44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7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24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7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48F5-3924-B448-A911-D39FE77E97B2}" type="datetimeFigureOut">
              <a:rPr lang="sv-SE" smtClean="0"/>
              <a:t>2024-02-27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93E6-EFBE-0242-ACB8-B5E6383598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43406" y="2872358"/>
            <a:ext cx="8646289" cy="1484827"/>
          </a:xfrm>
        </p:spPr>
        <p:txBody>
          <a:bodyPr>
            <a:noAutofit/>
          </a:bodyPr>
          <a:lstStyle/>
          <a:p>
            <a:r>
              <a:rPr lang="sv-SE" sz="4400" b="1" dirty="0"/>
              <a:t>Värderingar bland svenskspråkiga</a:t>
            </a:r>
            <a:br>
              <a:rPr lang="sv-SE" sz="4400" b="1" dirty="0"/>
            </a:br>
            <a:br>
              <a:rPr lang="sv-SE" sz="4400" b="1" dirty="0"/>
            </a:br>
            <a:r>
              <a:rPr lang="sv-SE" sz="3200" b="1" dirty="0"/>
              <a:t>Del 1: Om säkerhet, utrikespolitik och försvar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17351" y="5058701"/>
            <a:ext cx="4009583" cy="1092822"/>
          </a:xfrm>
        </p:spPr>
        <p:txBody>
          <a:bodyPr>
            <a:normAutofit/>
          </a:bodyPr>
          <a:lstStyle/>
          <a:p>
            <a:r>
              <a:rPr lang="sv-SE" dirty="0"/>
              <a:t>28.2.2024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4B7C297-C35A-F049-95DB-26E69059F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555" y="906738"/>
            <a:ext cx="4009583" cy="96418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E378F04-B879-4D4F-BD36-7DE783E8FA6F}"/>
              </a:ext>
            </a:extLst>
          </p:cNvPr>
          <p:cNvSpPr txBox="1"/>
          <p:nvPr/>
        </p:nvSpPr>
        <p:spPr>
          <a:xfrm>
            <a:off x="1606062" y="984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8C0AD2-E47F-1948-9337-E95437417A16}"/>
              </a:ext>
            </a:extLst>
          </p:cNvPr>
          <p:cNvCxnSpPr>
            <a:cxnSpLocks/>
          </p:cNvCxnSpPr>
          <p:nvPr/>
        </p:nvCxnSpPr>
        <p:spPr>
          <a:xfrm>
            <a:off x="127322" y="115747"/>
            <a:ext cx="119340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03EEDB-5787-2C42-B9C1-FB4E0C26700A}"/>
              </a:ext>
            </a:extLst>
          </p:cNvPr>
          <p:cNvCxnSpPr>
            <a:cxnSpLocks/>
          </p:cNvCxnSpPr>
          <p:nvPr/>
        </p:nvCxnSpPr>
        <p:spPr>
          <a:xfrm>
            <a:off x="127322" y="6765453"/>
            <a:ext cx="119340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881BBB-308F-1B42-9AC5-88F621397BF4}"/>
              </a:ext>
            </a:extLst>
          </p:cNvPr>
          <p:cNvCxnSpPr>
            <a:cxnSpLocks/>
          </p:cNvCxnSpPr>
          <p:nvPr/>
        </p:nvCxnSpPr>
        <p:spPr>
          <a:xfrm>
            <a:off x="127322" y="115747"/>
            <a:ext cx="0" cy="667111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28A6FC2-209C-574E-8E92-51DC67554807}"/>
              </a:ext>
            </a:extLst>
          </p:cNvPr>
          <p:cNvCxnSpPr>
            <a:cxnSpLocks/>
          </p:cNvCxnSpPr>
          <p:nvPr/>
        </p:nvCxnSpPr>
        <p:spPr>
          <a:xfrm flipV="1">
            <a:off x="12061371" y="115747"/>
            <a:ext cx="0" cy="66497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706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FD016-8366-6034-F769-D5F1DCFD6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695449-692B-5B6D-F357-862BCDAC712E}"/>
              </a:ext>
            </a:extLst>
          </p:cNvPr>
          <p:cNvSpPr txBox="1"/>
          <p:nvPr/>
        </p:nvSpPr>
        <p:spPr>
          <a:xfrm>
            <a:off x="8849486" y="1905506"/>
            <a:ext cx="31810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56 %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anser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det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relevant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att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Finland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del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Norden.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Finlands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medlemskap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EU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Nato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stärker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också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framtidstron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3E33D-484C-A905-77C1-C05A14D7E826}"/>
              </a:ext>
            </a:extLst>
          </p:cNvPr>
          <p:cNvSpPr txBox="1"/>
          <p:nvPr/>
        </p:nvSpPr>
        <p:spPr>
          <a:xfrm>
            <a:off x="1056068" y="496412"/>
            <a:ext cx="469417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Vad ger dig framtidstro?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C48F873-5D0D-D4BC-9AC0-6E9F49B24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7C6D7F2-D278-7E35-764D-8FF69BF65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076157"/>
              </p:ext>
            </p:extLst>
          </p:nvPr>
        </p:nvGraphicFramePr>
        <p:xfrm>
          <a:off x="375557" y="1305564"/>
          <a:ext cx="8343899" cy="535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797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13C48-BF30-F71A-B74F-9890D0D1C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964454-73AE-1917-7974-A2E952567C8E}"/>
              </a:ext>
            </a:extLst>
          </p:cNvPr>
          <p:cNvSpPr txBox="1"/>
          <p:nvPr/>
        </p:nvSpPr>
        <p:spPr>
          <a:xfrm>
            <a:off x="8835762" y="1467941"/>
            <a:ext cx="31810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a typeface="Times New Roman" panose="02020603050405020304" pitchFamily="18" charset="0"/>
              </a:rPr>
              <a:t>Hälften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är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klart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positiva</a:t>
            </a:r>
            <a:r>
              <a:rPr lang="en-GB" sz="2400" dirty="0"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ea typeface="Times New Roman" panose="02020603050405020304" pitchFamily="18" charset="0"/>
              </a:rPr>
              <a:t>en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femtedel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ställer</a:t>
            </a:r>
            <a:r>
              <a:rPr lang="en-GB" sz="2400" dirty="0">
                <a:ea typeface="Times New Roman" panose="02020603050405020304" pitchFamily="18" charset="0"/>
              </a:rPr>
              <a:t> sig </a:t>
            </a:r>
            <a:r>
              <a:rPr lang="en-GB" sz="2400" dirty="0" err="1">
                <a:ea typeface="Times New Roman" panose="02020603050405020304" pitchFamily="18" charset="0"/>
              </a:rPr>
              <a:t>skeptiskt</a:t>
            </a:r>
            <a:r>
              <a:rPr lang="en-GB" sz="2400" dirty="0">
                <a:ea typeface="Times New Roman" panose="02020603050405020304" pitchFamily="18" charset="0"/>
              </a:rPr>
              <a:t>.</a:t>
            </a:r>
          </a:p>
          <a:p>
            <a:endParaRPr lang="en-GB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a typeface="Times New Roman" panose="02020603050405020304" pitchFamily="18" charset="0"/>
              </a:rPr>
              <a:t>Kvinnorna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mycket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mera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tveksamma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än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männen</a:t>
            </a:r>
            <a:r>
              <a:rPr lang="en-GB" sz="2400" dirty="0">
                <a:ea typeface="Times New Roman" panose="02020603050405020304" pitchFamily="18" charset="0"/>
              </a:rPr>
              <a:t>.</a:t>
            </a:r>
          </a:p>
          <a:p>
            <a:endParaRPr lang="en-GB" sz="24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a typeface="Times New Roman" panose="02020603050405020304" pitchFamily="18" charset="0"/>
              </a:rPr>
              <a:t>Över</a:t>
            </a:r>
            <a:r>
              <a:rPr lang="en-GB" sz="2400" dirty="0">
                <a:ea typeface="Times New Roman" panose="02020603050405020304" pitchFamily="18" charset="0"/>
              </a:rPr>
              <a:t> 60-åringarna </a:t>
            </a:r>
            <a:r>
              <a:rPr lang="en-GB" sz="2400" dirty="0" err="1">
                <a:ea typeface="Times New Roman" panose="02020603050405020304" pitchFamily="18" charset="0"/>
              </a:rPr>
              <a:t>mest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positiva</a:t>
            </a:r>
            <a:r>
              <a:rPr lang="en-GB" sz="2400" dirty="0">
                <a:ea typeface="Times New Roman" panose="02020603050405020304" pitchFamily="18" charset="0"/>
              </a:rPr>
              <a:t> till </a:t>
            </a:r>
            <a:r>
              <a:rPr lang="en-GB" sz="2400" dirty="0" err="1">
                <a:ea typeface="Times New Roman" panose="02020603050405020304" pitchFamily="18" charset="0"/>
              </a:rPr>
              <a:t>amerikanernas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närvaro</a:t>
            </a:r>
            <a:r>
              <a:rPr lang="en-GB" sz="2400" dirty="0"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EA72D-F4C8-A717-5CAE-0AB55C242A93}"/>
              </a:ext>
            </a:extLst>
          </p:cNvPr>
          <p:cNvSpPr txBox="1"/>
          <p:nvPr/>
        </p:nvSpPr>
        <p:spPr>
          <a:xfrm>
            <a:off x="1056068" y="496412"/>
            <a:ext cx="77796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Var står vi i frågor om Finlands säkerhet?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DF27217-7AC9-8E78-94A8-EDAA50D84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F2F1D9A-1BFC-6990-0ECE-936B849F5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671726"/>
              </p:ext>
            </p:extLst>
          </p:nvPr>
        </p:nvGraphicFramePr>
        <p:xfrm>
          <a:off x="579549" y="1828800"/>
          <a:ext cx="8259651" cy="466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712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260F2-E6A8-2095-4CEB-A324A1693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66C805-A9ED-469A-192E-C0B1C0932CEF}"/>
              </a:ext>
            </a:extLst>
          </p:cNvPr>
          <p:cNvSpPr txBox="1"/>
          <p:nvPr/>
        </p:nvSpPr>
        <p:spPr>
          <a:xfrm>
            <a:off x="8835762" y="2420193"/>
            <a:ext cx="31810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a typeface="Times New Roman" panose="02020603050405020304" pitchFamily="18" charset="0"/>
              </a:rPr>
              <a:t>Entydigt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godkännande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av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gränsstängning</a:t>
            </a:r>
            <a:r>
              <a:rPr lang="en-GB" sz="2400" dirty="0">
                <a:ea typeface="Times New Roman" panose="02020603050405020304" pitchFamily="18" charset="0"/>
              </a:rPr>
              <a:t>: </a:t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b="1" dirty="0" err="1">
                <a:ea typeface="Times New Roman" panose="02020603050405020304" pitchFamily="18" charset="0"/>
              </a:rPr>
              <a:t>Över</a:t>
            </a:r>
            <a:r>
              <a:rPr lang="en-GB" sz="2400" b="1" dirty="0">
                <a:ea typeface="Times New Roman" panose="02020603050405020304" pitchFamily="18" charset="0"/>
              </a:rPr>
              <a:t> 80 % </a:t>
            </a:r>
            <a:r>
              <a:rPr lang="en-GB" sz="2400" b="1" dirty="0" err="1">
                <a:ea typeface="Times New Roman" panose="02020603050405020304" pitchFamily="18" charset="0"/>
              </a:rPr>
              <a:t>förhåller</a:t>
            </a:r>
            <a:r>
              <a:rPr lang="en-GB" sz="2400" b="1" dirty="0">
                <a:ea typeface="Times New Roman" panose="02020603050405020304" pitchFamily="18" charset="0"/>
              </a:rPr>
              <a:t> sig </a:t>
            </a:r>
            <a:r>
              <a:rPr lang="en-GB" sz="2400" b="1" dirty="0" err="1">
                <a:ea typeface="Times New Roman" panose="02020603050405020304" pitchFamily="18" charset="0"/>
              </a:rPr>
              <a:t>positivt</a:t>
            </a:r>
            <a:endParaRPr lang="en-GB" sz="2400" b="1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B43476-991E-9A75-25E2-D7E60C297670}"/>
              </a:ext>
            </a:extLst>
          </p:cNvPr>
          <p:cNvSpPr txBox="1"/>
          <p:nvPr/>
        </p:nvSpPr>
        <p:spPr>
          <a:xfrm>
            <a:off x="1056068" y="496412"/>
            <a:ext cx="77796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Var står vi i frågor om Finlands säkerhet?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DD975F9-5BF4-F7A1-E35A-15CEDED14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E1F941A-0D26-D502-79F4-3D5BA71D5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0962791"/>
              </p:ext>
            </p:extLst>
          </p:nvPr>
        </p:nvGraphicFramePr>
        <p:xfrm>
          <a:off x="334851" y="1828799"/>
          <a:ext cx="8504349" cy="4855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634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C8FED-83D8-2645-E206-3D239592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127EF4B-1130-2256-D442-658A4A1AC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C47C59B7-9040-7CD7-EACB-77265B41BCE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58212978"/>
                  </p:ext>
                </p:extLst>
              </p:nvPr>
            </p:nvGraphicFramePr>
            <p:xfrm>
              <a:off x="1429554" y="1197734"/>
              <a:ext cx="9749307" cy="553791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C47C59B7-9040-7CD7-EACB-77265B41BC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554" y="1197734"/>
                <a:ext cx="9749307" cy="5537915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DB86BC6-7A26-4699-4E7C-D597F4A523B0}"/>
              </a:ext>
            </a:extLst>
          </p:cNvPr>
          <p:cNvSpPr txBox="1"/>
          <p:nvPr/>
        </p:nvSpPr>
        <p:spPr>
          <a:xfrm>
            <a:off x="2125014" y="412124"/>
            <a:ext cx="695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latin typeface="+mj-lt"/>
              </a:rPr>
              <a:t>Vad förväntar du dig av den nya presidenten?</a:t>
            </a:r>
          </a:p>
        </p:txBody>
      </p:sp>
    </p:spTree>
    <p:extLst>
      <p:ext uri="{BB962C8B-B14F-4D97-AF65-F5344CB8AC3E}">
        <p14:creationId xmlns:p14="http://schemas.microsoft.com/office/powerpoint/2010/main" val="260973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C1C60-D102-52D1-78F5-77F8325B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557EFD-A092-6246-62B1-319FEE95BCBD}"/>
              </a:ext>
            </a:extLst>
          </p:cNvPr>
          <p:cNvSpPr txBox="1"/>
          <p:nvPr/>
        </p:nvSpPr>
        <p:spPr>
          <a:xfrm>
            <a:off x="8839200" y="856357"/>
            <a:ext cx="318108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Nästan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hälften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stöder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ett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fortsatt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krig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framom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att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överlåta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områden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till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Ryssland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a typeface="Times New Roman" panose="02020603050405020304" pitchFamily="18" charset="0"/>
              </a:rPr>
              <a:t>I </a:t>
            </a:r>
            <a:r>
              <a:rPr lang="en-GB" sz="2400" dirty="0" err="1">
                <a:ea typeface="Times New Roman" panose="02020603050405020304" pitchFamily="18" charset="0"/>
              </a:rPr>
              <a:t>synnerhet</a:t>
            </a:r>
            <a:r>
              <a:rPr lang="en-GB" sz="2400" dirty="0"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männen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denna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åsikt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kvinnorna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mera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osäkra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femtedel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tänka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sig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fred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som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innefattar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ryska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annekteringar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Ukraina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97BFF-A8CF-A48D-E87A-1443404A53FB}"/>
              </a:ext>
            </a:extLst>
          </p:cNvPr>
          <p:cNvSpPr txBox="1"/>
          <p:nvPr/>
        </p:nvSpPr>
        <p:spPr>
          <a:xfrm>
            <a:off x="1056068" y="496412"/>
            <a:ext cx="737028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Vad anser svenskspråkiga om Ukraina?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80160DD8-8AC2-083C-7991-9556F2C67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0422181-5614-A002-7AFC-8044956AF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804598"/>
              </p:ext>
            </p:extLst>
          </p:nvPr>
        </p:nvGraphicFramePr>
        <p:xfrm>
          <a:off x="296214" y="1828800"/>
          <a:ext cx="8542986" cy="472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132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BCBA8-A017-E324-E908-126DD3616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D03B8C-B016-C6AC-554B-943ADE354F92}"/>
              </a:ext>
            </a:extLst>
          </p:cNvPr>
          <p:cNvSpPr txBox="1"/>
          <p:nvPr/>
        </p:nvSpPr>
        <p:spPr>
          <a:xfrm>
            <a:off x="530713" y="519698"/>
            <a:ext cx="71426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Åsikten avspeglar majoritetens åsikt. 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3D773C20-E795-DE6B-DF40-8F77B16B2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7684660-0E95-BB04-F289-020EA745F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202576"/>
              </p:ext>
            </p:extLst>
          </p:nvPr>
        </p:nvGraphicFramePr>
        <p:xfrm>
          <a:off x="78215" y="1352135"/>
          <a:ext cx="5388427" cy="543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A2B2E23-9965-EDAB-99AD-DEFDE42C3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824001"/>
              </p:ext>
            </p:extLst>
          </p:nvPr>
        </p:nvGraphicFramePr>
        <p:xfrm>
          <a:off x="5692403" y="1367268"/>
          <a:ext cx="5611227" cy="543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B734433-6221-8E6C-28EA-B4FC728F0518}"/>
              </a:ext>
            </a:extLst>
          </p:cNvPr>
          <p:cNvSpPr txBox="1"/>
          <p:nvPr/>
        </p:nvSpPr>
        <p:spPr>
          <a:xfrm>
            <a:off x="7779026" y="105233"/>
            <a:ext cx="406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"</a:t>
            </a:r>
            <a:r>
              <a:rPr lang="sv-SE" dirty="0" err="1"/>
              <a:t>Lännen</a:t>
            </a:r>
            <a:r>
              <a:rPr lang="sv-SE" dirty="0"/>
              <a:t> </a:t>
            </a:r>
            <a:r>
              <a:rPr lang="sv-SE" dirty="0" err="1"/>
              <a:t>pitäisi</a:t>
            </a:r>
            <a:r>
              <a:rPr lang="sv-SE" dirty="0"/>
              <a:t> </a:t>
            </a:r>
            <a:r>
              <a:rPr lang="sv-SE" dirty="0" err="1"/>
              <a:t>alkaa</a:t>
            </a:r>
            <a:r>
              <a:rPr lang="sv-SE" dirty="0"/>
              <a:t> </a:t>
            </a:r>
            <a:r>
              <a:rPr lang="sv-SE" dirty="0" err="1"/>
              <a:t>suostutella</a:t>
            </a:r>
            <a:r>
              <a:rPr lang="sv-SE" dirty="0"/>
              <a:t> </a:t>
            </a:r>
            <a:r>
              <a:rPr lang="sv-SE" dirty="0" err="1"/>
              <a:t>Ukrainaa</a:t>
            </a:r>
            <a:r>
              <a:rPr lang="sv-SE" dirty="0"/>
              <a:t> </a:t>
            </a:r>
            <a:r>
              <a:rPr lang="sv-SE" dirty="0" err="1"/>
              <a:t>rauhaan</a:t>
            </a:r>
            <a:r>
              <a:rPr lang="sv-SE" dirty="0"/>
              <a:t>, </a:t>
            </a:r>
            <a:r>
              <a:rPr lang="sv-SE" dirty="0" err="1"/>
              <a:t>vaikka</a:t>
            </a:r>
            <a:r>
              <a:rPr lang="sv-SE" dirty="0"/>
              <a:t> se </a:t>
            </a:r>
            <a:r>
              <a:rPr lang="sv-SE" dirty="0" err="1"/>
              <a:t>tarkoittaisi</a:t>
            </a:r>
            <a:r>
              <a:rPr lang="sv-SE" dirty="0"/>
              <a:t>, </a:t>
            </a:r>
            <a:r>
              <a:rPr lang="sv-SE" dirty="0" err="1"/>
              <a:t>että</a:t>
            </a:r>
            <a:r>
              <a:rPr lang="sv-SE" dirty="0"/>
              <a:t> Ukraina </a:t>
            </a:r>
            <a:r>
              <a:rPr lang="sv-SE" dirty="0" err="1"/>
              <a:t>ei</a:t>
            </a:r>
            <a:r>
              <a:rPr lang="sv-SE" dirty="0"/>
              <a:t> </a:t>
            </a:r>
            <a:r>
              <a:rPr lang="sv-SE" dirty="0" err="1"/>
              <a:t>pysty</a:t>
            </a:r>
            <a:r>
              <a:rPr lang="sv-SE" dirty="0"/>
              <a:t> </a:t>
            </a:r>
            <a:r>
              <a:rPr lang="sv-SE" dirty="0" err="1"/>
              <a:t>saamaan</a:t>
            </a:r>
            <a:r>
              <a:rPr lang="sv-SE" dirty="0"/>
              <a:t> </a:t>
            </a:r>
            <a:r>
              <a:rPr lang="sv-SE" dirty="0" err="1"/>
              <a:t>takaisin</a:t>
            </a:r>
            <a:r>
              <a:rPr lang="sv-SE" dirty="0"/>
              <a:t> </a:t>
            </a:r>
            <a:r>
              <a:rPr lang="sv-SE" dirty="0" err="1"/>
              <a:t>kaikkia</a:t>
            </a:r>
            <a:r>
              <a:rPr lang="sv-SE" dirty="0"/>
              <a:t> </a:t>
            </a:r>
            <a:r>
              <a:rPr lang="sv-SE" dirty="0" err="1"/>
              <a:t>Venäjänsiltä</a:t>
            </a:r>
            <a:r>
              <a:rPr lang="sv-SE" dirty="0"/>
              <a:t> </a:t>
            </a:r>
            <a:r>
              <a:rPr lang="sv-SE" dirty="0" err="1"/>
              <a:t>valtaamia</a:t>
            </a:r>
            <a:r>
              <a:rPr lang="sv-SE" dirty="0"/>
              <a:t> </a:t>
            </a:r>
            <a:r>
              <a:rPr lang="sv-SE" dirty="0" err="1"/>
              <a:t>alueita</a:t>
            </a:r>
            <a:r>
              <a:rPr lang="sv-SE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29835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182258-ECCB-398B-8EDC-8CEA9EB42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2C0A60-5244-7AD6-C9B8-254027218A49}"/>
              </a:ext>
            </a:extLst>
          </p:cNvPr>
          <p:cNvSpPr txBox="1"/>
          <p:nvPr/>
        </p:nvSpPr>
        <p:spPr>
          <a:xfrm>
            <a:off x="8741228" y="2090172"/>
            <a:ext cx="318108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Ingen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skillnad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mellan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män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kvinnor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mellan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regioner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I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denna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fråga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fjärdedel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annan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åsikt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956B7-58AE-3B07-B0BA-48E1E496B7A8}"/>
              </a:ext>
            </a:extLst>
          </p:cNvPr>
          <p:cNvSpPr txBox="1"/>
          <p:nvPr/>
        </p:nvSpPr>
        <p:spPr>
          <a:xfrm>
            <a:off x="652202" y="519749"/>
            <a:ext cx="1088759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Nästan hälften upplever att vi ska vara förberedda på krig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E0B14336-4473-8B67-8B14-569418318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DF5EC40-2797-A4B4-0AF1-AC9C1F6B53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604250"/>
              </p:ext>
            </p:extLst>
          </p:nvPr>
        </p:nvGraphicFramePr>
        <p:xfrm>
          <a:off x="399245" y="2079083"/>
          <a:ext cx="7988011" cy="425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4468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D9D5A-544A-FC7D-25DD-8F34FC23A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2A2D6D-E664-23AE-D7A8-583569D81699}"/>
              </a:ext>
            </a:extLst>
          </p:cNvPr>
          <p:cNvSpPr txBox="1"/>
          <p:nvPr/>
        </p:nvSpPr>
        <p:spPr>
          <a:xfrm>
            <a:off x="652202" y="519749"/>
            <a:ext cx="74819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Svenskspråkiga mindre oroliga för krig?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023594D4-D7EC-023F-BF06-09F0AD319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8518B35-254E-4AC5-006B-4E6E81CAF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23643"/>
              </p:ext>
            </p:extLst>
          </p:nvPr>
        </p:nvGraphicFramePr>
        <p:xfrm>
          <a:off x="5898072" y="1410884"/>
          <a:ext cx="5672785" cy="523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F5EC40-2797-A4B4-0AF1-AC9C1F6B53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077383"/>
              </p:ext>
            </p:extLst>
          </p:nvPr>
        </p:nvGraphicFramePr>
        <p:xfrm>
          <a:off x="225287" y="1378227"/>
          <a:ext cx="5672785" cy="5234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88F17A-95CB-91AB-E6F5-D4D6C3DEB9D9}"/>
              </a:ext>
            </a:extLst>
          </p:cNvPr>
          <p:cNvSpPr txBox="1"/>
          <p:nvPr/>
        </p:nvSpPr>
        <p:spPr>
          <a:xfrm>
            <a:off x="9127671" y="269218"/>
            <a:ext cx="2412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"</a:t>
            </a:r>
            <a:r>
              <a:rPr lang="sv-SE" sz="2000" dirty="0" err="1"/>
              <a:t>Suomen</a:t>
            </a:r>
            <a:r>
              <a:rPr lang="sv-SE" sz="2000" dirty="0"/>
              <a:t> on </a:t>
            </a:r>
            <a:r>
              <a:rPr lang="sv-SE" sz="2000" dirty="0" err="1"/>
              <a:t>varauduttava</a:t>
            </a:r>
            <a:r>
              <a:rPr lang="sv-SE" sz="2000" dirty="0"/>
              <a:t> </a:t>
            </a:r>
            <a:r>
              <a:rPr lang="sv-SE" sz="2000" dirty="0" err="1"/>
              <a:t>sotaan</a:t>
            </a:r>
            <a:r>
              <a:rPr lang="sv-SE" sz="2000" dirty="0"/>
              <a:t> </a:t>
            </a:r>
            <a:r>
              <a:rPr lang="sv-SE" sz="2000" dirty="0" err="1"/>
              <a:t>lähivuosina</a:t>
            </a:r>
            <a:r>
              <a:rPr lang="sv-SE" sz="20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233765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20613-193B-6C05-C996-41FDEDD60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EF1E3167-CD80-E8E2-E618-AEF2C775D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CDA7D6-379B-6AD1-1EA8-E4801056E004}"/>
              </a:ext>
            </a:extLst>
          </p:cNvPr>
          <p:cNvSpPr txBox="1"/>
          <p:nvPr/>
        </p:nvSpPr>
        <p:spPr>
          <a:xfrm>
            <a:off x="9598478" y="1546372"/>
            <a:ext cx="23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Mycket/ganska mycket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E7CB5C3-B563-11B8-85E6-E903F85638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673389"/>
              </p:ext>
            </p:extLst>
          </p:nvPr>
        </p:nvGraphicFramePr>
        <p:xfrm>
          <a:off x="127906" y="774700"/>
          <a:ext cx="9470572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206F11-2371-21FC-E65F-BE7B1FFD4C5A}"/>
              </a:ext>
            </a:extLst>
          </p:cNvPr>
          <p:cNvSpPr txBox="1"/>
          <p:nvPr/>
        </p:nvSpPr>
        <p:spPr>
          <a:xfrm>
            <a:off x="9598478" y="2024459"/>
            <a:ext cx="13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Lite/inte alls</a:t>
            </a:r>
          </a:p>
        </p:txBody>
      </p:sp>
      <p:pic>
        <p:nvPicPr>
          <p:cNvPr id="10" name="Picture 9" descr="A close up of a text&#10;&#10;Description automatically generated">
            <a:extLst>
              <a:ext uri="{FF2B5EF4-FFF2-40B4-BE49-F238E27FC236}">
                <a16:creationId xmlns:a16="http://schemas.microsoft.com/office/drawing/2014/main" id="{F8D3AE1E-A01D-763D-DEDE-7A9E9A9C3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8477" y="2850288"/>
            <a:ext cx="2359771" cy="888955"/>
          </a:xfrm>
          <a:prstGeom prst="rect">
            <a:avLst/>
          </a:prstGeom>
        </p:spPr>
      </p:pic>
      <p:pic>
        <p:nvPicPr>
          <p:cNvPr id="12" name="Picture 11" descr="A close up of a text&#10;&#10;Description automatically generated">
            <a:extLst>
              <a:ext uri="{FF2B5EF4-FFF2-40B4-BE49-F238E27FC236}">
                <a16:creationId xmlns:a16="http://schemas.microsoft.com/office/drawing/2014/main" id="{0FDDC6B2-FBBF-379C-A99C-00273E6EA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8476" y="4250870"/>
            <a:ext cx="2359771" cy="888955"/>
          </a:xfrm>
          <a:prstGeom prst="rect">
            <a:avLst/>
          </a:prstGeom>
        </p:spPr>
      </p:pic>
      <p:pic>
        <p:nvPicPr>
          <p:cNvPr id="13" name="Picture 12" descr="A close up of a text&#10;&#10;Description automatically generated">
            <a:extLst>
              <a:ext uri="{FF2B5EF4-FFF2-40B4-BE49-F238E27FC236}">
                <a16:creationId xmlns:a16="http://schemas.microsoft.com/office/drawing/2014/main" id="{B50EE47E-CC15-EA8A-CA70-331405DCF7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0972" y="5391874"/>
            <a:ext cx="2359771" cy="888955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09865D-4456-7933-F978-4377130FB7D8}"/>
              </a:ext>
            </a:extLst>
          </p:cNvPr>
          <p:cNvCxnSpPr>
            <a:cxnSpLocks/>
          </p:cNvCxnSpPr>
          <p:nvPr/>
        </p:nvCxnSpPr>
        <p:spPr>
          <a:xfrm>
            <a:off x="127906" y="3237114"/>
            <a:ext cx="1080259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120CBC-54A1-5F1C-44C1-2580CA021F3E}"/>
              </a:ext>
            </a:extLst>
          </p:cNvPr>
          <p:cNvCxnSpPr>
            <a:cxnSpLocks/>
          </p:cNvCxnSpPr>
          <p:nvPr/>
        </p:nvCxnSpPr>
        <p:spPr>
          <a:xfrm>
            <a:off x="127906" y="3237114"/>
            <a:ext cx="795003" cy="101375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611E1F-F9A8-EA8B-5E55-937515094F7C}"/>
              </a:ext>
            </a:extLst>
          </p:cNvPr>
          <p:cNvSpPr txBox="1"/>
          <p:nvPr/>
        </p:nvSpPr>
        <p:spPr>
          <a:xfrm>
            <a:off x="1615587" y="124370"/>
            <a:ext cx="9584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>
                <a:latin typeface="+mj-lt"/>
              </a:rPr>
              <a:t>Skillnaderna mellan kvinnor och män syns i vissa frågor</a:t>
            </a:r>
          </a:p>
        </p:txBody>
      </p:sp>
    </p:spTree>
    <p:extLst>
      <p:ext uri="{BB962C8B-B14F-4D97-AF65-F5344CB8AC3E}">
        <p14:creationId xmlns:p14="http://schemas.microsoft.com/office/powerpoint/2010/main" val="3606216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E1241-F7F2-521B-00AE-65D74FF5F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D4F66ABB-B9E5-7124-5AF9-CFA34C8B5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18A865-4DBC-F11F-F5BF-AE2475A2D0D8}"/>
              </a:ext>
            </a:extLst>
          </p:cNvPr>
          <p:cNvSpPr txBox="1"/>
          <p:nvPr/>
        </p:nvSpPr>
        <p:spPr>
          <a:xfrm>
            <a:off x="9570972" y="1253699"/>
            <a:ext cx="23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Mycket/ganska mycket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2C6AD-B437-746C-7683-55E542724981}"/>
              </a:ext>
            </a:extLst>
          </p:cNvPr>
          <p:cNvSpPr txBox="1"/>
          <p:nvPr/>
        </p:nvSpPr>
        <p:spPr>
          <a:xfrm>
            <a:off x="9570972" y="1694178"/>
            <a:ext cx="13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Lite/inte alls</a:t>
            </a:r>
          </a:p>
        </p:txBody>
      </p:sp>
      <p:pic>
        <p:nvPicPr>
          <p:cNvPr id="10" name="Picture 9" descr="A close up of a text&#10;&#10;Description automatically generated">
            <a:extLst>
              <a:ext uri="{FF2B5EF4-FFF2-40B4-BE49-F238E27FC236}">
                <a16:creationId xmlns:a16="http://schemas.microsoft.com/office/drawing/2014/main" id="{BE2047CC-4F2E-52B7-905A-84B8A1C30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466" y="2558527"/>
            <a:ext cx="2359771" cy="888955"/>
          </a:xfrm>
          <a:prstGeom prst="rect">
            <a:avLst/>
          </a:prstGeom>
        </p:spPr>
      </p:pic>
      <p:pic>
        <p:nvPicPr>
          <p:cNvPr id="12" name="Picture 11" descr="A close up of a text&#10;&#10;Description automatically generated">
            <a:extLst>
              <a:ext uri="{FF2B5EF4-FFF2-40B4-BE49-F238E27FC236}">
                <a16:creationId xmlns:a16="http://schemas.microsoft.com/office/drawing/2014/main" id="{82A534D2-D9E9-2860-6ACC-3044584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465" y="3975200"/>
            <a:ext cx="2359771" cy="888955"/>
          </a:xfrm>
          <a:prstGeom prst="rect">
            <a:avLst/>
          </a:prstGeom>
        </p:spPr>
      </p:pic>
      <p:pic>
        <p:nvPicPr>
          <p:cNvPr id="13" name="Picture 12" descr="A close up of a text&#10;&#10;Description automatically generated">
            <a:extLst>
              <a:ext uri="{FF2B5EF4-FFF2-40B4-BE49-F238E27FC236}">
                <a16:creationId xmlns:a16="http://schemas.microsoft.com/office/drawing/2014/main" id="{12B43216-8E80-7081-12BD-D5915F5C0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972" y="5391874"/>
            <a:ext cx="2359771" cy="888955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6335460-42F5-1900-FD88-DE4235C124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842669"/>
              </p:ext>
            </p:extLst>
          </p:nvPr>
        </p:nvGraphicFramePr>
        <p:xfrm>
          <a:off x="233752" y="318203"/>
          <a:ext cx="9519848" cy="653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146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5639C1F8-CEBE-19A8-5D84-D5D14AF0F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165100"/>
            <a:ext cx="10043491" cy="62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8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8E187F-8031-F28E-E444-C977161C9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41D3B2DC-D514-DA59-B8E6-F3247738A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6EB87E-FA40-2B0B-8427-10D078912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218708"/>
              </p:ext>
            </p:extLst>
          </p:nvPr>
        </p:nvGraphicFramePr>
        <p:xfrm>
          <a:off x="3249386" y="854527"/>
          <a:ext cx="8303985" cy="557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34DE313-3A79-6D2E-7FB8-6DEA16BD16CB}"/>
              </a:ext>
            </a:extLst>
          </p:cNvPr>
          <p:cNvSpPr txBox="1"/>
          <p:nvPr/>
        </p:nvSpPr>
        <p:spPr>
          <a:xfrm>
            <a:off x="179615" y="1502229"/>
            <a:ext cx="306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USA:s militära närvaro i Finland?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D8670-1BE4-B4EE-CEEB-37FFB7061E66}"/>
              </a:ext>
            </a:extLst>
          </p:cNvPr>
          <p:cNvSpPr txBox="1"/>
          <p:nvPr/>
        </p:nvSpPr>
        <p:spPr>
          <a:xfrm>
            <a:off x="179614" y="4109276"/>
            <a:ext cx="306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Att stänga gränsen till Ryssland?</a:t>
            </a:r>
          </a:p>
        </p:txBody>
      </p:sp>
    </p:spTree>
    <p:extLst>
      <p:ext uri="{BB962C8B-B14F-4D97-AF65-F5344CB8AC3E}">
        <p14:creationId xmlns:p14="http://schemas.microsoft.com/office/powerpoint/2010/main" val="2710700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C2433-507C-1E51-133B-590EF69A9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5AD6625D-2B35-5B48-A3F6-F92426A2B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836682-0865-99D1-7BDE-064A517C8C91}"/>
              </a:ext>
            </a:extLst>
          </p:cNvPr>
          <p:cNvSpPr txBox="1"/>
          <p:nvPr/>
        </p:nvSpPr>
        <p:spPr>
          <a:xfrm>
            <a:off x="179615" y="1502229"/>
            <a:ext cx="3069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Fred i Ukraina trots att det betyder att områden går förlorade till Ryssland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D63F6-067E-75B0-3438-528061E3F381}"/>
              </a:ext>
            </a:extLst>
          </p:cNvPr>
          <p:cNvSpPr txBox="1"/>
          <p:nvPr/>
        </p:nvSpPr>
        <p:spPr>
          <a:xfrm>
            <a:off x="179615" y="4043644"/>
            <a:ext cx="306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Borde Finland förbereda sig på krig?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2BA7E9F-C966-18D6-BA3C-7EBB141AF3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253195"/>
              </p:ext>
            </p:extLst>
          </p:nvPr>
        </p:nvGraphicFramePr>
        <p:xfrm>
          <a:off x="3631293" y="830036"/>
          <a:ext cx="7607300" cy="521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2019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175EA-B035-9D3F-07DC-A64C802AC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9E7B37DC-317E-D3D6-71EF-D907F2E28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56B2BF7-9715-41A4-E17F-13D40D6BAE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622846"/>
              </p:ext>
            </p:extLst>
          </p:nvPr>
        </p:nvGraphicFramePr>
        <p:xfrm>
          <a:off x="457200" y="318203"/>
          <a:ext cx="10956471" cy="653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14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8FE9-D1D7-3737-9D9F-D52565C3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studien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1452D-50A3-D701-C7B1-07F4380F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Enkät bland 801 personer med svenska som registrerat modersmål (över 18-åringar)</a:t>
            </a:r>
          </a:p>
          <a:p>
            <a:r>
              <a:rPr lang="sv-SE" dirty="0"/>
              <a:t>Utfördes av </a:t>
            </a:r>
            <a:r>
              <a:rPr lang="sv-SE" dirty="0" err="1"/>
              <a:t>Taloustutkimus</a:t>
            </a:r>
            <a:r>
              <a:rPr lang="sv-SE" dirty="0"/>
              <a:t> under perioden 8–30.1.2024</a:t>
            </a:r>
          </a:p>
          <a:p>
            <a:r>
              <a:rPr lang="sv-SE" dirty="0"/>
              <a:t>Intervjuerna genomfördes per telefon</a:t>
            </a:r>
          </a:p>
          <a:p>
            <a:r>
              <a:rPr lang="sv-SE" dirty="0"/>
              <a:t>Felmarginal:  </a:t>
            </a:r>
            <a:r>
              <a:rPr lang="en-FI" dirty="0"/>
              <a:t>±</a:t>
            </a:r>
            <a:r>
              <a:rPr lang="sv-SE" dirty="0"/>
              <a:t> 3,5 procent</a:t>
            </a:r>
          </a:p>
          <a:p>
            <a:endParaRPr lang="sv-SE" dirty="0"/>
          </a:p>
        </p:txBody>
      </p:sp>
      <p:pic>
        <p:nvPicPr>
          <p:cNvPr id="4" name="Bildobjekt 9" descr="magma_logo_r.pdf">
            <a:extLst>
              <a:ext uri="{FF2B5EF4-FFF2-40B4-BE49-F238E27FC236}">
                <a16:creationId xmlns:a16="http://schemas.microsoft.com/office/drawing/2014/main" id="{C6B4199C-F6FE-4B69-F9D0-C19B1D344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2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7DC898-B037-7E53-45DD-031A53BC8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958948"/>
              </p:ext>
            </p:extLst>
          </p:nvPr>
        </p:nvGraphicFramePr>
        <p:xfrm>
          <a:off x="3406775" y="3161488"/>
          <a:ext cx="5545730" cy="212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C9A7B34-D12F-3A3A-4137-8E2D55438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393205"/>
              </p:ext>
            </p:extLst>
          </p:nvPr>
        </p:nvGraphicFramePr>
        <p:xfrm>
          <a:off x="3406775" y="4688981"/>
          <a:ext cx="5767310" cy="172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4FB5248-E73F-FE1C-520C-3626F6AC1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99468"/>
              </p:ext>
            </p:extLst>
          </p:nvPr>
        </p:nvGraphicFramePr>
        <p:xfrm>
          <a:off x="2650434" y="433040"/>
          <a:ext cx="6208905" cy="191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41109F1-8525-771E-2E3B-4FA4E7E58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54417"/>
              </p:ext>
            </p:extLst>
          </p:nvPr>
        </p:nvGraphicFramePr>
        <p:xfrm>
          <a:off x="3406775" y="2023353"/>
          <a:ext cx="5378450" cy="113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2208B7CC-8A15-10F1-4ED5-B6C164AA25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46BC9A-9143-0724-C81A-7BEC72847913}"/>
              </a:ext>
            </a:extLst>
          </p:cNvPr>
          <p:cNvSpPr txBox="1"/>
          <p:nvPr/>
        </p:nvSpPr>
        <p:spPr>
          <a:xfrm>
            <a:off x="592794" y="1234984"/>
            <a:ext cx="83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Region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0FFD99-9BC8-B0C7-BF38-7FC324980BDE}"/>
              </a:ext>
            </a:extLst>
          </p:cNvPr>
          <p:cNvSpPr txBox="1"/>
          <p:nvPr/>
        </p:nvSpPr>
        <p:spPr>
          <a:xfrm>
            <a:off x="675701" y="2407754"/>
            <a:ext cx="55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Kön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A41B63-BD99-3C95-AAC6-4BFDF2A6E4B5}"/>
              </a:ext>
            </a:extLst>
          </p:cNvPr>
          <p:cNvSpPr txBox="1"/>
          <p:nvPr/>
        </p:nvSpPr>
        <p:spPr>
          <a:xfrm>
            <a:off x="661628" y="348462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Ålder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E02FC-62B1-D50C-4413-793974495CAE}"/>
              </a:ext>
            </a:extLst>
          </p:cNvPr>
          <p:cNvSpPr txBox="1"/>
          <p:nvPr/>
        </p:nvSpPr>
        <p:spPr>
          <a:xfrm>
            <a:off x="592794" y="4912787"/>
            <a:ext cx="228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Inkomst (brutto)/mån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302E54-3157-E1AA-2CD9-EBB40ACAC958}"/>
              </a:ext>
            </a:extLst>
          </p:cNvPr>
          <p:cNvSpPr txBox="1"/>
          <p:nvPr/>
        </p:nvSpPr>
        <p:spPr>
          <a:xfrm>
            <a:off x="4687910" y="318203"/>
            <a:ext cx="417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%</a:t>
            </a:r>
          </a:p>
          <a:p>
            <a:r>
              <a:rPr lang="sv-SE" dirty="0"/>
              <a:t>0	   20	          40	                 60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1A3A9E-E188-DA96-30F9-DC3D32F2F4E2}"/>
              </a:ext>
            </a:extLst>
          </p:cNvPr>
          <p:cNvSpPr txBox="1"/>
          <p:nvPr/>
        </p:nvSpPr>
        <p:spPr>
          <a:xfrm>
            <a:off x="4404574" y="4728121"/>
            <a:ext cx="4675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CF7D4C-1675-B06B-BEFB-5E6289D15759}"/>
              </a:ext>
            </a:extLst>
          </p:cNvPr>
          <p:cNvSpPr txBox="1"/>
          <p:nvPr/>
        </p:nvSpPr>
        <p:spPr>
          <a:xfrm>
            <a:off x="9388700" y="1795003"/>
            <a:ext cx="2511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Respondenternas fördelning</a:t>
            </a:r>
          </a:p>
          <a:p>
            <a:endParaRPr lang="sv-SE" sz="2400" dirty="0"/>
          </a:p>
          <a:p>
            <a:r>
              <a:rPr lang="sv-SE" sz="2400" dirty="0"/>
              <a:t>N = 801</a:t>
            </a:r>
          </a:p>
        </p:txBody>
      </p:sp>
    </p:spTree>
    <p:extLst>
      <p:ext uri="{BB962C8B-B14F-4D97-AF65-F5344CB8AC3E}">
        <p14:creationId xmlns:p14="http://schemas.microsoft.com/office/powerpoint/2010/main" val="345150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AFDF61-41C0-0D1A-C61B-1B65DBB212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42567"/>
              </p:ext>
            </p:extLst>
          </p:nvPr>
        </p:nvGraphicFramePr>
        <p:xfrm>
          <a:off x="566670" y="1987826"/>
          <a:ext cx="7856113" cy="446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131DEBB-7DF0-51D1-3350-C1B6E55373D8}"/>
              </a:ext>
            </a:extLst>
          </p:cNvPr>
          <p:cNvSpPr txBox="1"/>
          <p:nvPr/>
        </p:nvSpPr>
        <p:spPr>
          <a:xfrm>
            <a:off x="8493150" y="621220"/>
            <a:ext cx="3357094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FI" sz="24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sv-FI" sz="2200" dirty="0">
                <a:effectLst/>
                <a:ea typeface="Times New Roman" panose="02020603050405020304" pitchFamily="18" charset="0"/>
              </a:rPr>
              <a:t>Dubbelt så många oroar sig mycket eller ganska mycket,</a:t>
            </a:r>
            <a:r>
              <a:rPr lang="sv-FI" sz="2200" dirty="0">
                <a:ea typeface="Times New Roman" panose="02020603050405020304" pitchFamily="18" charset="0"/>
              </a:rPr>
              <a:t> j</a:t>
            </a:r>
            <a:r>
              <a:rPr lang="sv-FI" sz="2200" dirty="0">
                <a:effectLst/>
                <a:ea typeface="Times New Roman" panose="02020603050405020304" pitchFamily="18" charset="0"/>
              </a:rPr>
              <a:t>ämfört med dem som oroar sig lite eller inte alls.</a:t>
            </a:r>
            <a:br>
              <a:rPr lang="sv-FI" sz="2200" dirty="0">
                <a:effectLst/>
                <a:ea typeface="Times New Roman" panose="02020603050405020304" pitchFamily="18" charset="0"/>
              </a:rPr>
            </a:br>
            <a:endParaRPr lang="sv-FI" sz="22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sv-FI" sz="2200" dirty="0">
                <a:effectLst/>
                <a:ea typeface="Times New Roman" panose="02020603050405020304" pitchFamily="18" charset="0"/>
              </a:rPr>
              <a:t>Över häften av alla kvinnor och personer över 60 år är oroade, men bara en tredjedel av alla män.</a:t>
            </a:r>
            <a:br>
              <a:rPr lang="sv-FI" sz="2200" dirty="0">
                <a:effectLst/>
                <a:ea typeface="Times New Roman" panose="02020603050405020304" pitchFamily="18" charset="0"/>
              </a:rPr>
            </a:br>
            <a:endParaRPr lang="sv-FI" sz="22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sv-FI" sz="2200" dirty="0">
                <a:effectLst/>
                <a:ea typeface="Times New Roman" panose="02020603050405020304" pitchFamily="18" charset="0"/>
              </a:rPr>
              <a:t>Bland de under 40 år svarar tre fjärdedelar varken eller, lite eller inte alls.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F204DA-32A3-317E-8CF4-C5BFE1B22DE3}"/>
              </a:ext>
            </a:extLst>
          </p:cNvPr>
          <p:cNvSpPr txBox="1"/>
          <p:nvPr/>
        </p:nvSpPr>
        <p:spPr>
          <a:xfrm>
            <a:off x="809069" y="522072"/>
            <a:ext cx="73713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143FAA65-46E3-9B01-29C9-7306565EE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B2FE3-A0A3-63F8-FA79-6DBC408CC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20CCEC-3EC7-03D0-23CF-5ADC908AC874}"/>
              </a:ext>
            </a:extLst>
          </p:cNvPr>
          <p:cNvSpPr txBox="1"/>
          <p:nvPr/>
        </p:nvSpPr>
        <p:spPr>
          <a:xfrm>
            <a:off x="8524506" y="1729424"/>
            <a:ext cx="335709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Hälften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sig bara lite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inte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alls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GB" sz="2400" dirty="0" err="1">
                <a:ea typeface="Times New Roman" panose="02020603050405020304" pitchFamily="18" charset="0"/>
              </a:rPr>
              <a:t>e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a typeface="Times New Roman" panose="02020603050405020304" pitchFamily="18" charset="0"/>
              </a:rPr>
              <a:t>f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järdedel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sig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ganska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.</a:t>
            </a:r>
            <a:br>
              <a:rPr lang="en-GB" sz="2400" dirty="0">
                <a:effectLst/>
                <a:ea typeface="Times New Roman" panose="02020603050405020304" pitchFamily="18" charset="0"/>
              </a:rPr>
            </a:b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Kvinnor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äldre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personer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klart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bekymrade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män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under 50-åringar.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4DDAA3-9EE8-8056-03E1-29353CEEB2AA}"/>
              </a:ext>
            </a:extLst>
          </p:cNvPr>
          <p:cNvSpPr txBox="1"/>
          <p:nvPr/>
        </p:nvSpPr>
        <p:spPr>
          <a:xfrm>
            <a:off x="1056068" y="496412"/>
            <a:ext cx="73713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533EF137-3F24-80D0-B31B-A194E27D8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A7C8C5C-7EDD-28E0-BA99-14DA5AFF22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128409"/>
              </p:ext>
            </p:extLst>
          </p:nvPr>
        </p:nvGraphicFramePr>
        <p:xfrm>
          <a:off x="476518" y="1828800"/>
          <a:ext cx="7950863" cy="453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34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7EFF4-7858-8466-7889-18FCCC73D5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571287-888C-C028-04C8-F0CA2A366406}"/>
              </a:ext>
            </a:extLst>
          </p:cNvPr>
          <p:cNvSpPr txBox="1"/>
          <p:nvPr/>
        </p:nvSpPr>
        <p:spPr>
          <a:xfrm>
            <a:off x="8723289" y="866666"/>
            <a:ext cx="335709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2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61 %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kvinnorna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sig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ganska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mycket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, men bara 36 %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männen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gör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det.</a:t>
            </a:r>
          </a:p>
          <a:p>
            <a:endParaRPr lang="en-GB" sz="2200" b="1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Under 50-åringar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mindre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bekymrade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de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äldre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.</a:t>
            </a:r>
          </a:p>
          <a:p>
            <a:endParaRPr lang="en-GB" sz="2200" b="1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200" dirty="0">
                <a:effectLst/>
                <a:ea typeface="Times New Roman" panose="02020603050405020304" pitchFamily="18" charset="0"/>
              </a:rPr>
              <a:t>I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Österbotten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landsbygdskommuner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man sig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mindre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i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huvudstadsregionen</a:t>
            </a:r>
            <a:r>
              <a:rPr lang="en-GB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och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ea typeface="Times New Roman" panose="02020603050405020304" pitchFamily="18" charset="0"/>
              </a:rPr>
              <a:t>Egentliga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Finland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3F245-1CC8-0BE0-2EEC-7BDA95F116F6}"/>
              </a:ext>
            </a:extLst>
          </p:cNvPr>
          <p:cNvSpPr txBox="1"/>
          <p:nvPr/>
        </p:nvSpPr>
        <p:spPr>
          <a:xfrm>
            <a:off x="1056068" y="496412"/>
            <a:ext cx="73713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A14C2E2A-B7AD-39E0-AA3B-52902F353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878B0DE-5C75-D411-D8DE-58C3FF859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18279"/>
              </p:ext>
            </p:extLst>
          </p:nvPr>
        </p:nvGraphicFramePr>
        <p:xfrm>
          <a:off x="463640" y="1848693"/>
          <a:ext cx="8259649" cy="438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245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36209-A9A7-79CF-8560-CD4D1C8A4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652E7A-23E7-DCFA-51E7-F1E797BFAD20}"/>
              </a:ext>
            </a:extLst>
          </p:cNvPr>
          <p:cNvSpPr txBox="1"/>
          <p:nvPr/>
        </p:nvSpPr>
        <p:spPr>
          <a:xfrm>
            <a:off x="8723289" y="1848693"/>
            <a:ext cx="335709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Två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av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fem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oroar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sig bara lite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inte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alls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Ingen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skillnad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mellan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könen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De </a:t>
            </a:r>
            <a:r>
              <a:rPr lang="en-GB" sz="2400" dirty="0" err="1">
                <a:ea typeface="Times New Roman" panose="02020603050405020304" pitchFamily="18" charset="0"/>
              </a:rPr>
              <a:t>y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ngre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mindre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bekymrade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de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äldre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endParaRPr lang="en-GB" sz="24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555C7-5177-29C0-7461-C6A7660B1F98}"/>
              </a:ext>
            </a:extLst>
          </p:cNvPr>
          <p:cNvSpPr txBox="1"/>
          <p:nvPr/>
        </p:nvSpPr>
        <p:spPr>
          <a:xfrm>
            <a:off x="1056068" y="496412"/>
            <a:ext cx="73713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I vilken utsträckning oroar du dig för….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73F16E9B-2AF0-22DB-D8F3-D3B62F44C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76D83C-6067-D228-30C7-32B898DEB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695548"/>
              </p:ext>
            </p:extLst>
          </p:nvPr>
        </p:nvGraphicFramePr>
        <p:xfrm>
          <a:off x="502275" y="1743216"/>
          <a:ext cx="8221014" cy="436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819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784DD-B150-7232-8DD8-66C5F3CD9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5A1EC6-1F5C-4458-12C6-BA1551BDCF25}"/>
              </a:ext>
            </a:extLst>
          </p:cNvPr>
          <p:cNvSpPr txBox="1"/>
          <p:nvPr/>
        </p:nvSpPr>
        <p:spPr>
          <a:xfrm>
            <a:off x="8149105" y="2509650"/>
            <a:ext cx="36183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För 12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år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sedan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stödde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hälften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begränsad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invandring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effectLst/>
                <a:ea typeface="Times New Roman" panose="02020603050405020304" pitchFamily="18" charset="0"/>
              </a:rPr>
              <a:t>Idag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stöder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fjärdedel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begränsad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eller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ingen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invandring</a:t>
            </a: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OBSERVERA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att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skalorna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inte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är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ea typeface="Times New Roman" panose="02020603050405020304" pitchFamily="18" charset="0"/>
              </a:rPr>
              <a:t>desamma</a:t>
            </a:r>
            <a:r>
              <a:rPr lang="en-GB" sz="2400" dirty="0">
                <a:effectLst/>
                <a:ea typeface="Times New Roman" panose="02020603050405020304" pitchFamily="18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2BCDA-1C95-CD01-ECE8-57294FCE372D}"/>
              </a:ext>
            </a:extLst>
          </p:cNvPr>
          <p:cNvSpPr txBox="1"/>
          <p:nvPr/>
        </p:nvSpPr>
        <p:spPr>
          <a:xfrm>
            <a:off x="1056068" y="496412"/>
            <a:ext cx="519238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500" b="1" dirty="0">
                <a:latin typeface="+mj-lt"/>
              </a:rPr>
              <a:t>Har vi blivit mer toleranta?</a:t>
            </a:r>
          </a:p>
        </p:txBody>
      </p:sp>
      <p:pic>
        <p:nvPicPr>
          <p:cNvPr id="6" name="Bildobjekt 9" descr="magma_logo_r.pdf">
            <a:extLst>
              <a:ext uri="{FF2B5EF4-FFF2-40B4-BE49-F238E27FC236}">
                <a16:creationId xmlns:a16="http://schemas.microsoft.com/office/drawing/2014/main" id="{6E1BC6C2-CBAF-7E21-6431-D0565DEC7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23256" cy="31820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CD7EA39-3AB0-3DBC-0219-DBDD7C5524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485202"/>
              </p:ext>
            </p:extLst>
          </p:nvPr>
        </p:nvGraphicFramePr>
        <p:xfrm>
          <a:off x="424543" y="1518558"/>
          <a:ext cx="7553266" cy="501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F06628-1B0B-FAF4-8C78-993795AA4E75}"/>
              </a:ext>
            </a:extLst>
          </p:cNvPr>
          <p:cNvSpPr txBox="1"/>
          <p:nvPr/>
        </p:nvSpPr>
        <p:spPr>
          <a:xfrm>
            <a:off x="7015201" y="159101"/>
            <a:ext cx="507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2012: </a:t>
            </a:r>
          </a:p>
          <a:p>
            <a:r>
              <a:rPr lang="sv-SE" sz="2400" b="1" dirty="0"/>
              <a:t>Fri invandring – </a:t>
            </a:r>
            <a:r>
              <a:rPr lang="sv-SE" sz="2400" b="1" dirty="0">
                <a:solidFill>
                  <a:srgbClr val="C00000"/>
                </a:solidFill>
              </a:rPr>
              <a:t>Begränsad</a:t>
            </a:r>
            <a:r>
              <a:rPr lang="sv-SE" sz="2400" b="1" dirty="0"/>
              <a:t> invandring</a:t>
            </a:r>
          </a:p>
          <a:p>
            <a:r>
              <a:rPr lang="sv-SE" sz="2400" dirty="0"/>
              <a:t>2024:</a:t>
            </a:r>
          </a:p>
          <a:p>
            <a:r>
              <a:rPr lang="sv-SE" sz="2400" b="1" dirty="0"/>
              <a:t>Fri invandring – </a:t>
            </a:r>
            <a:r>
              <a:rPr lang="sv-SE" sz="2400" b="1" dirty="0">
                <a:solidFill>
                  <a:srgbClr val="C00000"/>
                </a:solidFill>
              </a:rPr>
              <a:t>Ingen</a:t>
            </a:r>
            <a:r>
              <a:rPr lang="sv-SE" sz="2400" b="1" dirty="0"/>
              <a:t> invandring</a:t>
            </a:r>
          </a:p>
        </p:txBody>
      </p:sp>
    </p:spTree>
    <p:extLst>
      <p:ext uri="{BB962C8B-B14F-4D97-AF65-F5344CB8AC3E}">
        <p14:creationId xmlns:p14="http://schemas.microsoft.com/office/powerpoint/2010/main" val="229259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11534</TotalTime>
  <Words>736</Words>
  <Application>Microsoft Macintosh PowerPoint</Application>
  <PresentationFormat>Widescreen</PresentationFormat>
  <Paragraphs>104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Office-tema</vt:lpstr>
      <vt:lpstr>Värderingar bland svenskspråkiga  Del 1: Om säkerhet, utrikespolitik och försvar</vt:lpstr>
      <vt:lpstr>PowerPoint Presentation</vt:lpstr>
      <vt:lpstr>Om studien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Magma Info</dc:creator>
  <cp:lastModifiedBy>Lia Markelin</cp:lastModifiedBy>
  <cp:revision>118</cp:revision>
  <dcterms:created xsi:type="dcterms:W3CDTF">2017-05-15T10:15:57Z</dcterms:created>
  <dcterms:modified xsi:type="dcterms:W3CDTF">2024-02-27T13:50:02Z</dcterms:modified>
</cp:coreProperties>
</file>