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0" r:id="rId4"/>
    <p:sldId id="257" r:id="rId5"/>
    <p:sldId id="271" r:id="rId6"/>
    <p:sldId id="258" r:id="rId7"/>
    <p:sldId id="259" r:id="rId8"/>
    <p:sldId id="260" r:id="rId9"/>
    <p:sldId id="272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66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Sammanlagt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Alla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52</c:v>
                </c:pt>
                <c:pt idx="1">
                  <c:v>13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FA-424F-9A90-1201C8256B1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62</c:v>
                </c:pt>
                <c:pt idx="1">
                  <c:v>14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FA-424F-9A90-1201C8256B1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42</c:v>
                </c:pt>
                <c:pt idx="1">
                  <c:v>12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FA-424F-9A90-1201C8256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76287"/>
        <c:axId val="498277935"/>
      </c:barChart>
      <c:catAx>
        <c:axId val="498276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498277935"/>
        <c:crosses val="autoZero"/>
        <c:auto val="1"/>
        <c:lblAlgn val="ctr"/>
        <c:lblOffset val="100"/>
        <c:noMultiLvlLbl val="0"/>
      </c:catAx>
      <c:valAx>
        <c:axId val="498277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4982762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Ålder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18-34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36</c:v>
                </c:pt>
                <c:pt idx="1">
                  <c:v>15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D0-404F-9A64-AC756070152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50</c:v>
                </c:pt>
                <c:pt idx="1">
                  <c:v>15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D0-404F-9A64-AC756070152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61</c:v>
                </c:pt>
                <c:pt idx="1">
                  <c:v>10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D0-404F-9A64-AC756070152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63</c:v>
                </c:pt>
                <c:pt idx="1">
                  <c:v>13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D0-404F-9A64-AC7560701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946671"/>
        <c:axId val="476692271"/>
      </c:barChart>
      <c:catAx>
        <c:axId val="476946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476692271"/>
        <c:crosses val="autoZero"/>
        <c:auto val="1"/>
        <c:lblAlgn val="ctr"/>
        <c:lblOffset val="100"/>
        <c:noMultiLvlLbl val="0"/>
      </c:catAx>
      <c:valAx>
        <c:axId val="476692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476946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Region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Helsingfors &amp; Nyland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54</c:v>
                </c:pt>
                <c:pt idx="1">
                  <c:v>13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8-F349-A36A-AB108DD4971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Södra Finland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54</c:v>
                </c:pt>
                <c:pt idx="1">
                  <c:v>6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58-F349-A36A-AB108DD4971D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Västra Finland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50</c:v>
                </c:pt>
                <c:pt idx="1">
                  <c:v>17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58-F349-A36A-AB108DD4971D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Norra &amp; Östra Finland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53</c:v>
                </c:pt>
                <c:pt idx="1">
                  <c:v>11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58-F349-A36A-AB108DD49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2315423"/>
        <c:axId val="522317071"/>
      </c:barChart>
      <c:catAx>
        <c:axId val="522315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22317071"/>
        <c:crosses val="autoZero"/>
        <c:auto val="1"/>
        <c:lblAlgn val="ctr"/>
        <c:lblOffset val="100"/>
        <c:noMultiLvlLbl val="0"/>
      </c:catAx>
      <c:valAx>
        <c:axId val="52231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22315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Utbildning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Grundskola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49</c:v>
                </c:pt>
                <c:pt idx="1">
                  <c:v>17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BC-4FF3-BEE2-5E1E33EDC9C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Andra stadiet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50</c:v>
                </c:pt>
                <c:pt idx="1">
                  <c:v>18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BC-4FF3-BEE2-5E1E33EDC9C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Kort eftergymnasial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62</c:v>
                </c:pt>
                <c:pt idx="1">
                  <c:v>7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BC-4FF3-BEE2-5E1E33EDC9C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Lägre högskola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50</c:v>
                </c:pt>
                <c:pt idx="1">
                  <c:v>10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BC-4FF3-BEE2-5E1E33EDC9C6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Högre högskola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Blad1!$F$2:$F$4</c:f>
              <c:numCache>
                <c:formatCode>General</c:formatCode>
                <c:ptCount val="3"/>
                <c:pt idx="0">
                  <c:v>56</c:v>
                </c:pt>
                <c:pt idx="1">
                  <c:v>10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BC-4FF3-BEE2-5E1E33EDC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404575"/>
        <c:axId val="1246406223"/>
      </c:barChart>
      <c:catAx>
        <c:axId val="1246404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1246406223"/>
        <c:crosses val="autoZero"/>
        <c:auto val="1"/>
        <c:lblAlgn val="ctr"/>
        <c:lblOffset val="100"/>
        <c:noMultiLvlLbl val="0"/>
      </c:catAx>
      <c:valAx>
        <c:axId val="1246406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1246404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Sammanlagt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Alla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43</c:v>
                </c:pt>
                <c:pt idx="1">
                  <c:v>29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AF-1A45-87B4-FE8ED889758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52</c:v>
                </c:pt>
                <c:pt idx="1">
                  <c:v>29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AF-1A45-87B4-FE8ED889758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33</c:v>
                </c:pt>
                <c:pt idx="1">
                  <c:v>29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AF-1A45-87B4-FE8ED8897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5279119"/>
        <c:axId val="525289295"/>
      </c:barChart>
      <c:catAx>
        <c:axId val="52527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25289295"/>
        <c:crosses val="autoZero"/>
        <c:auto val="1"/>
        <c:lblAlgn val="ctr"/>
        <c:lblOffset val="100"/>
        <c:noMultiLvlLbl val="0"/>
      </c:catAx>
      <c:valAx>
        <c:axId val="52528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25279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Ålder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18-34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36</c:v>
                </c:pt>
                <c:pt idx="1">
                  <c:v>29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D-514F-8A45-C51C14602F7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35-49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44</c:v>
                </c:pt>
                <c:pt idx="1">
                  <c:v>32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D-514F-8A45-C51C14602F7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50-64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44</c:v>
                </c:pt>
                <c:pt idx="1">
                  <c:v>28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ED-514F-8A45-C51C14602F74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65-79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47</c:v>
                </c:pt>
                <c:pt idx="1">
                  <c:v>29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ED-514F-8A45-C51C14602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197903"/>
        <c:axId val="528199551"/>
      </c:barChart>
      <c:catAx>
        <c:axId val="528197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28199551"/>
        <c:crosses val="autoZero"/>
        <c:auto val="1"/>
        <c:lblAlgn val="ctr"/>
        <c:lblOffset val="100"/>
        <c:noMultiLvlLbl val="0"/>
      </c:catAx>
      <c:valAx>
        <c:axId val="528199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28197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Region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Helsingfors &amp; Nyland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46</c:v>
                </c:pt>
                <c:pt idx="1">
                  <c:v>28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8C-6E48-92A7-52341125968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Södra Finland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52</c:v>
                </c:pt>
                <c:pt idx="1">
                  <c:v>21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8C-6E48-92A7-52341125968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Västra Finland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35</c:v>
                </c:pt>
                <c:pt idx="1">
                  <c:v>35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8C-6E48-92A7-523411259689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Norra &amp; Östra Finland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Ja</c:v>
                </c:pt>
                <c:pt idx="1">
                  <c:v>Nej</c:v>
                </c:pt>
                <c:pt idx="2">
                  <c:v>Jag vet inte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42</c:v>
                </c:pt>
                <c:pt idx="1">
                  <c:v>24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8C-6E48-92A7-523411259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910783"/>
        <c:axId val="531912431"/>
      </c:barChart>
      <c:catAx>
        <c:axId val="531910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31912431"/>
        <c:crosses val="autoZero"/>
        <c:auto val="1"/>
        <c:lblAlgn val="ctr"/>
        <c:lblOffset val="100"/>
        <c:noMultiLvlLbl val="0"/>
      </c:catAx>
      <c:valAx>
        <c:axId val="53191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31910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FI" sz="3600" dirty="0"/>
              <a:t>Utbildning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Grundskola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31</c:v>
                </c:pt>
                <c:pt idx="1">
                  <c:v>34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2-0141-921E-71ED474DADF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Andra stadiet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40</c:v>
                </c:pt>
                <c:pt idx="1">
                  <c:v>31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02-0141-921E-71ED474DADF1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Kort eftergymnasial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54</c:v>
                </c:pt>
                <c:pt idx="1">
                  <c:v>20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02-0141-921E-71ED474DADF1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Lägre högskola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44</c:v>
                </c:pt>
                <c:pt idx="1">
                  <c:v>29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02-0141-921E-71ED474DADF1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Högre högskola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Blad1!$A$2:$A$4</c:f>
              <c:strCache>
                <c:ptCount val="3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</c:strCache>
            </c:strRef>
          </c:cat>
          <c:val>
            <c:numRef>
              <c:f>Blad1!$F$2:$F$4</c:f>
              <c:numCache>
                <c:formatCode>General</c:formatCode>
                <c:ptCount val="3"/>
                <c:pt idx="0">
                  <c:v>47</c:v>
                </c:pt>
                <c:pt idx="1">
                  <c:v>28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02-0141-921E-71ED474DA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287839"/>
        <c:axId val="531284783"/>
      </c:barChart>
      <c:catAx>
        <c:axId val="531287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31284783"/>
        <c:crosses val="autoZero"/>
        <c:auto val="1"/>
        <c:lblAlgn val="ctr"/>
        <c:lblOffset val="100"/>
        <c:noMultiLvlLbl val="0"/>
      </c:catAx>
      <c:valAx>
        <c:axId val="53128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FI"/>
          </a:p>
        </c:txPr>
        <c:crossAx val="531287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FI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E8F87E-17F1-4849-8C40-022639626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1D6BA30-E2ED-5C4E-AB35-5673AB44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0F3BCF-7742-664E-AF53-2ADF8C95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3E7B37-6744-D842-A735-EA5184F1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C660DE-BEE4-3048-BC45-BEB67C19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454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AA905-7072-3F45-A308-D087360E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C77F3C-45CF-424C-A45E-13F1A463B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40C402-9999-0947-B331-E0A80169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99606D-EEF9-0C41-A321-0DB53DCE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0D59D0-AA1A-5B49-8042-1F647CE8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9032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07B5BA-4945-1646-8F4A-28DACE18E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D5B0D9C-4E51-F444-9F50-5702F9670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741B8BD-9CDF-1642-853B-4B39424E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5FA2C0-2902-CD40-9593-63D3F181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FED4E7-C43B-A345-BBB6-0D2AB837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3911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AA182-3507-4C4B-9B66-40E30916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2404EF-FECF-A048-893D-CD539D402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913205-F0A9-8442-8084-D881AD868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879B09-E7F9-1E46-83DF-A9C8BA0E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8C456B-AD43-924E-A060-6BA1EB6D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5748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0EAE26-CE77-6047-A61C-E8F8D425F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D26E189-3A65-B748-BAD3-619D0246F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399061-627E-4148-90EA-D71D61A0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0AE438-98C3-8243-A966-120539809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6E739A-A3CA-1D44-9ACA-F497CDE3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8243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27B9A7-37B8-0C43-99DB-1E8983BD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69506F-39E5-0448-926C-A4DA04829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0532B5-82C9-1149-9F9B-072562C32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30C9D36-04D8-0948-A2AA-1E15B0F9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299422-453C-CD4D-A3AA-F0AE3B76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DC9E7A-6106-084E-B047-7F41FB06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4445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48B682-139E-754A-B967-E119CECA8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B58DB0-1712-8641-9EF7-18A4430F1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A504BEC-CF42-4741-B328-7D7364A44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6A33D9A-FD45-594A-B6B9-4808901D7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438650B-EEFE-224D-BAFF-AECA7F11A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5F4CF66-3ADC-5C43-B5BF-D356900D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B978D40-51C9-8A40-BE31-29DF73BA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63693BA-3F68-BD47-A0A4-5D1263EC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6518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4363B1-537A-FE4F-9392-60AEFD46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A8C529-BF87-1E4A-936A-1081EF4C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004B3B-44FE-A643-B247-DD62837A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9D7D651-FF62-8848-A56E-6FAA271B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3475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4DFAF52-5EED-BF4D-BB29-A61E6814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AF9630-C85A-F343-BE0E-70F44221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33C729A-6F38-104A-928A-684BC57B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8755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CECA9A-96B9-E54B-9559-A82FB24F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37C043-5A00-E347-901E-6C4A1FFDD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502D05-1FDA-2C42-8FF9-374FF2EE1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050294-FD8E-394D-8A38-E4CBADDC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19F15F-9443-3549-BC91-1483A58A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360634-370D-BB4A-87C2-389F3E2D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0443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41341B-16D0-264E-BBBF-D7D3AABB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43E5EC3-D580-624D-A599-BD32CA189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A04146-A902-0D4B-81C2-0DDA47015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EFEC51-4550-E044-8C31-82B8B804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AC5070D-403D-244C-8BEC-DCEBEC7C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866CB8-30AE-2940-B2F7-EF3B36E1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6873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F3A0049-096D-2740-872E-D8442B68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88EEF1-BF44-5C49-B1A6-163A845A9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1FE836-D7FB-404A-8DC6-ACE541329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D629-5401-5E48-80EE-BBE762C27C04}" type="datetimeFigureOut">
              <a:rPr lang="sv-FI" smtClean="0"/>
              <a:t>14-04-2022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F4B547-3067-BA4C-916A-E20599F48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F4E7B2-483A-5F4F-8680-6996285B4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02FC1-CF4A-8A4F-9795-9C362B0CC94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4704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BBF823-DF2F-1448-AE5F-4084F7B08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FI" dirty="0"/>
              <a:t>Opinionsmätning om Nato bland </a:t>
            </a:r>
            <a:br>
              <a:rPr lang="sv-FI" dirty="0"/>
            </a:br>
            <a:r>
              <a:rPr lang="sv-FI" dirty="0"/>
              <a:t>de svenskspråkiga i Finland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84E9875-436A-0D43-A718-08CE26DD5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sv-FI" dirty="0"/>
          </a:p>
          <a:p>
            <a:r>
              <a:rPr lang="sv-FI" sz="3600" dirty="0"/>
              <a:t>Tanskesmedjan Magma &amp; Svenska Yle </a:t>
            </a:r>
          </a:p>
          <a:p>
            <a:endParaRPr lang="sv-FI" dirty="0"/>
          </a:p>
          <a:p>
            <a:r>
              <a:rPr lang="sv-FI" dirty="0"/>
              <a:t>Datainsamling 24.3.–5.4.2022 av Taloustutkimus</a:t>
            </a:r>
          </a:p>
          <a:p>
            <a:r>
              <a:rPr lang="sv-FI" dirty="0"/>
              <a:t>Analys av Mikko Majander, samhällsanalytiker vid Magma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1C5F9A84-BD49-4DCE-BB76-79D52DBD4461}"/>
              </a:ext>
            </a:extLst>
          </p:cNvPr>
          <p:cNvGrpSpPr/>
          <p:nvPr/>
        </p:nvGrpSpPr>
        <p:grpSpPr>
          <a:xfrm>
            <a:off x="8519838" y="5857476"/>
            <a:ext cx="3672162" cy="1003853"/>
            <a:chOff x="8519838" y="5857476"/>
            <a:chExt cx="3672162" cy="1003853"/>
          </a:xfrm>
        </p:grpSpPr>
        <p:pic>
          <p:nvPicPr>
            <p:cNvPr id="5" name="Bildobjekt 4" descr="En bild som visar text, clipart, tallrik, porslin&#10;&#10;Automatiskt genererad beskrivning">
              <a:extLst>
                <a:ext uri="{FF2B5EF4-FFF2-40B4-BE49-F238E27FC236}">
                  <a16:creationId xmlns:a16="http://schemas.microsoft.com/office/drawing/2014/main" id="{FCC77E27-EE65-488B-8B18-92930AF5F4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19838" y="6043174"/>
              <a:ext cx="2381728" cy="572821"/>
            </a:xfrm>
            <a:prstGeom prst="rect">
              <a:avLst/>
            </a:prstGeom>
          </p:spPr>
        </p:pic>
        <p:graphicFrame>
          <p:nvGraphicFramePr>
            <p:cNvPr id="14" name="Objekt 13">
              <a:extLst>
                <a:ext uri="{FF2B5EF4-FFF2-40B4-BE49-F238E27FC236}">
                  <a16:creationId xmlns:a16="http://schemas.microsoft.com/office/drawing/2014/main" id="{47BD4577-76EF-4520-AF9D-820738BEEC7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3608522"/>
                </p:ext>
              </p:extLst>
            </p:nvPr>
          </p:nvGraphicFramePr>
          <p:xfrm>
            <a:off x="11188147" y="5857476"/>
            <a:ext cx="1003853" cy="10038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Acrobat Document" r:id="rId4" imgW="4724299" imgH="4723995" progId="Acrobat.Document.DC">
                    <p:embed/>
                  </p:oleObj>
                </mc:Choice>
                <mc:Fallback>
                  <p:oleObj name="Acrobat Document" r:id="rId4" imgW="4724299" imgH="4723995" progId="Acrobat.Document.DC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1188147" y="5857476"/>
                          <a:ext cx="1003853" cy="10038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1C0C2704-8177-4F63-B252-DF45977AAD11}"/>
                </a:ext>
              </a:extLst>
            </p:cNvPr>
            <p:cNvSpPr txBox="1"/>
            <p:nvPr/>
          </p:nvSpPr>
          <p:spPr>
            <a:xfrm>
              <a:off x="10952921" y="6174735"/>
              <a:ext cx="274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X</a:t>
              </a:r>
              <a:endParaRPr lang="sv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53891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7D10AE-1D3B-7B4E-8AE5-A6FBAA7F9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gå med i Nato </a:t>
            </a:r>
            <a:br>
              <a:rPr lang="sv-FI" dirty="0"/>
            </a:br>
            <a:r>
              <a:rPr lang="sv-FI" dirty="0"/>
              <a:t>också utan Sverige?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69267EC-9CE3-8B4E-93B2-058410D912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7358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58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E49DE5-12FF-1B46-BCF8-54E32AFD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gå med i Nato </a:t>
            </a:r>
            <a:br>
              <a:rPr lang="sv-FI" dirty="0"/>
            </a:br>
            <a:r>
              <a:rPr lang="sv-FI" dirty="0"/>
              <a:t>också utan Sverige?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3E01BE8-16CE-4048-BE71-077EEB15C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7224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59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FBB370-E67A-8B4C-970A-401BA2280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gå med i Nato </a:t>
            </a:r>
            <a:br>
              <a:rPr lang="sv-FI" dirty="0"/>
            </a:br>
            <a:r>
              <a:rPr lang="sv-FI" dirty="0"/>
              <a:t>också utan Sverige?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C9409DAC-1C0A-3D46-958B-4C7101F7AB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3771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565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156B6-444E-6048-AB98-FC0863F1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gå med i Nato </a:t>
            </a:r>
            <a:br>
              <a:rPr lang="sv-FI" dirty="0"/>
            </a:br>
            <a:r>
              <a:rPr lang="sv-FI" dirty="0"/>
              <a:t>också utan Sverige?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04F06893-9F6F-A446-8837-032FCF6B91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0585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05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056CA-E414-F444-8F3B-B9B2B38A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Om undersökningen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4D814F-1C3F-F240-B57A-A05A3B2B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FI" sz="3500" dirty="0"/>
              <a:t>600 svenskspråkiga intervjuades per telefon </a:t>
            </a:r>
          </a:p>
          <a:p>
            <a:pPr marL="0" indent="0">
              <a:buNone/>
            </a:pPr>
            <a:r>
              <a:rPr lang="sv-FI" dirty="0"/>
              <a:t>	</a:t>
            </a:r>
            <a:r>
              <a:rPr lang="sv-FI" sz="2600" dirty="0"/>
              <a:t>Helsingfors &amp; Nyland (297), Södra Finland inkl. Åboland (73), </a:t>
            </a:r>
          </a:p>
          <a:p>
            <a:pPr marL="0" indent="0">
              <a:buNone/>
            </a:pPr>
            <a:r>
              <a:rPr lang="sv-FI" sz="2600" dirty="0"/>
              <a:t>	Västra Finland inkl. Österbotten (211), Norra &amp; Östra Finland (19) </a:t>
            </a:r>
          </a:p>
          <a:p>
            <a:r>
              <a:rPr lang="sv-FI" dirty="0"/>
              <a:t>Respondenter enligt ålder &amp; utbildning</a:t>
            </a:r>
          </a:p>
          <a:p>
            <a:pPr marL="0" indent="0">
              <a:buNone/>
            </a:pPr>
            <a:r>
              <a:rPr lang="sv-FI" dirty="0"/>
              <a:t>	</a:t>
            </a:r>
            <a:r>
              <a:rPr lang="sv-FI" sz="2600" dirty="0"/>
              <a:t>18–34 år (164), 35–49 år (119), 50–64 år (127), 65–79 år (190) </a:t>
            </a:r>
          </a:p>
          <a:p>
            <a:pPr marL="0" indent="0">
              <a:buNone/>
            </a:pPr>
            <a:r>
              <a:rPr lang="sv-FI" sz="2600" dirty="0"/>
              <a:t>	Grundskola (69), Andra stadiet (199), Kort eftergymnasial (41), </a:t>
            </a:r>
          </a:p>
          <a:p>
            <a:pPr marL="0" indent="0">
              <a:buNone/>
            </a:pPr>
            <a:r>
              <a:rPr lang="sv-FI" sz="2600" dirty="0"/>
              <a:t>	Lägre högskola (141), Högre högskola (150) </a:t>
            </a:r>
          </a:p>
          <a:p>
            <a:endParaRPr lang="sv-FI" sz="2600" dirty="0"/>
          </a:p>
          <a:p>
            <a:r>
              <a:rPr lang="sv-FI" sz="2600" dirty="0"/>
              <a:t>Kvoturval (representativt </a:t>
            </a:r>
            <a:r>
              <a:rPr lang="sv-FI" sz="2600" dirty="0" err="1"/>
              <a:t>för</a:t>
            </a:r>
            <a:r>
              <a:rPr lang="sv-FI" sz="2600" dirty="0"/>
              <a:t> </a:t>
            </a:r>
            <a:r>
              <a:rPr lang="sv-FI" sz="2600" dirty="0" err="1"/>
              <a:t>målgruppen</a:t>
            </a:r>
            <a:r>
              <a:rPr lang="sv-FI" sz="2600" dirty="0"/>
              <a:t> enligt landskap, </a:t>
            </a:r>
            <a:r>
              <a:rPr lang="sv-FI" sz="2600" dirty="0" err="1"/>
              <a:t>ålder</a:t>
            </a:r>
            <a:r>
              <a:rPr lang="sv-FI" sz="2600" dirty="0"/>
              <a:t> och </a:t>
            </a:r>
            <a:r>
              <a:rPr lang="sv-FI" sz="2600" dirty="0" err="1"/>
              <a:t>kön</a:t>
            </a:r>
            <a:r>
              <a:rPr lang="sv-FI" sz="2600" dirty="0"/>
              <a:t>) </a:t>
            </a:r>
          </a:p>
          <a:p>
            <a:r>
              <a:rPr lang="sv-FI" sz="2600" dirty="0"/>
              <a:t>Felmarginal ± 4,1 procentenheter 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54973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4BF921-ECCD-814B-AA5A-8281A8DD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bli medlem i Nato?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1EADBF-9C5D-3142-906E-D05F69D76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FI" sz="3800" dirty="0"/>
              <a:t>Majoriteten (52 %) svarade ”Ja” </a:t>
            </a:r>
          </a:p>
          <a:p>
            <a:pPr marL="0" indent="0">
              <a:buNone/>
            </a:pPr>
            <a:r>
              <a:rPr lang="sv-FI" dirty="0"/>
              <a:t>	Svagt motstånd (13 %) men många tvekar (35 %), </a:t>
            </a:r>
          </a:p>
          <a:p>
            <a:pPr marL="0" indent="0">
              <a:buNone/>
            </a:pPr>
            <a:r>
              <a:rPr lang="sv-FI" dirty="0"/>
              <a:t>	46 % av kvinnorna ”vet ej” (jfr. 24 % av män) </a:t>
            </a:r>
          </a:p>
          <a:p>
            <a:r>
              <a:rPr lang="sv-FI" sz="3800" dirty="0"/>
              <a:t>Opinionen har förändrats, motståndet har minskat dramatiskt</a:t>
            </a:r>
            <a:r>
              <a:rPr lang="sv-FI" sz="3200" dirty="0"/>
              <a:t> </a:t>
            </a:r>
          </a:p>
          <a:p>
            <a:pPr marL="0" indent="0">
              <a:buNone/>
            </a:pPr>
            <a:r>
              <a:rPr lang="sv-FI" dirty="0"/>
              <a:t>	I Magmas mätning från 2017 stödde endast 36 % (helt eller delvis) </a:t>
            </a:r>
          </a:p>
          <a:p>
            <a:pPr marL="0" indent="0">
              <a:buNone/>
            </a:pPr>
            <a:r>
              <a:rPr lang="sv-FI" dirty="0"/>
              <a:t>	ett Natomedlemskap, 50 % var av annan åsikt och 14 % svarade ”vet ej”</a:t>
            </a:r>
          </a:p>
          <a:p>
            <a:pPr marL="0" indent="0">
              <a:buNone/>
            </a:pPr>
            <a:r>
              <a:rPr lang="sv-FI" dirty="0"/>
              <a:t>	År 2014 var siffrorna ”Ja” 38 %, ”Nej” 39 %, ”Vet ej” 23 %  </a:t>
            </a:r>
          </a:p>
          <a:p>
            <a:r>
              <a:rPr lang="sv-FI" sz="3800" dirty="0"/>
              <a:t>Svenskspråkiga är osäkrare än befolkningen i helhet</a:t>
            </a:r>
          </a:p>
          <a:p>
            <a:pPr marL="0" indent="0">
              <a:buNone/>
            </a:pPr>
            <a:r>
              <a:rPr lang="sv-FI" sz="3100" dirty="0"/>
              <a:t>	Taloustutkimus i mars: Ja 63 %, Nej 16 %, Vet inte 21 % </a:t>
            </a:r>
          </a:p>
          <a:p>
            <a:pPr marL="0" indent="0">
              <a:buNone/>
            </a:pPr>
            <a:r>
              <a:rPr lang="sv-FI" sz="3100" dirty="0"/>
              <a:t>	Kantar TNS i mars: Ja 54 %, Nej 21 %, Vet inte 25 %  </a:t>
            </a:r>
          </a:p>
          <a:p>
            <a:pPr marL="0" indent="0">
              <a:buNone/>
            </a:pPr>
            <a:r>
              <a:rPr lang="sv-FI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201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539684-7523-1D47-8D7E-508640B5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bli medlem i Nato?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275AF0D-CD8C-4441-AC8A-1ECA9308D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8311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77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CB48B9-1F05-794D-A8B4-98A0E371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bli medlem i Nato?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CFE481-5285-064B-A65C-560E0D0D2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sz="3200" dirty="0"/>
              <a:t>Äldre generationer betydligt mer pro-Nato än de unga </a:t>
            </a:r>
          </a:p>
          <a:p>
            <a:pPr marL="0" indent="0">
              <a:buNone/>
            </a:pPr>
            <a:r>
              <a:rPr lang="sv-FI" sz="2400" dirty="0"/>
              <a:t>	Över 60 % av åldersgruppen 50+ svarade ”Ja” medan hälften av under 35 	åringar svarade ”vet ej”</a:t>
            </a:r>
          </a:p>
          <a:p>
            <a:pPr marL="0" indent="0">
              <a:buNone/>
            </a:pPr>
            <a:r>
              <a:rPr lang="sv-FI" sz="2400" dirty="0"/>
              <a:t>	Trenden motsavarar befolkningen i helhet </a:t>
            </a:r>
            <a:endParaRPr lang="sv-FI" dirty="0"/>
          </a:p>
          <a:p>
            <a:r>
              <a:rPr lang="sv-FI" sz="3200" dirty="0"/>
              <a:t>Jämt regionalt </a:t>
            </a:r>
          </a:p>
          <a:p>
            <a:pPr marL="0" indent="0">
              <a:buNone/>
            </a:pPr>
            <a:r>
              <a:rPr lang="sv-FI" sz="2400" dirty="0"/>
              <a:t>	Österbotten aningen mer kritiskt än Nyland</a:t>
            </a:r>
          </a:p>
          <a:p>
            <a:r>
              <a:rPr lang="sv-FI" sz="3200" dirty="0"/>
              <a:t>Stödet ökar endast lite bland demografin med högre utbildning </a:t>
            </a:r>
          </a:p>
          <a:p>
            <a:pPr marL="0" indent="0">
              <a:buNone/>
            </a:pPr>
            <a:r>
              <a:rPr lang="sv-FI" sz="2400" dirty="0"/>
              <a:t>	17–18 % av de som har grundskola eller andra stadiet som högsta avlagda 	utbildning säger ”Nej” till ett Natomedlem</a:t>
            </a:r>
          </a:p>
        </p:txBody>
      </p:sp>
    </p:spTree>
    <p:extLst>
      <p:ext uri="{BB962C8B-B14F-4D97-AF65-F5344CB8AC3E}">
        <p14:creationId xmlns:p14="http://schemas.microsoft.com/office/powerpoint/2010/main" val="424550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1A7B6D-1E8B-8A4D-AF17-AAF4AAE8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bli medlem i Nato?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A6F32704-9552-5F40-A60E-1DC031ED26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598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0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CC2DA6-C406-1B4B-83D1-EA9245FE9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bli medlem i Nato? 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528DDA96-B409-5242-BCF5-0122E29A2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9460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24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36B7FA-7106-7343-B77A-727747A8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bli medlem i Nato? 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FBD09032-861F-462E-B891-C59BD84168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98298"/>
              </p:ext>
            </p:extLst>
          </p:nvPr>
        </p:nvGraphicFramePr>
        <p:xfrm>
          <a:off x="617813" y="1734491"/>
          <a:ext cx="10956374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26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C04597-1E04-824C-94F9-C9E6608F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Borde Finland gå med i Nato </a:t>
            </a:r>
            <a:br>
              <a:rPr lang="sv-FI" dirty="0"/>
            </a:br>
            <a:r>
              <a:rPr lang="sv-FI" dirty="0"/>
              <a:t>också utan Sverige?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823946-AAB3-8247-8CAD-4B450CF15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4792"/>
            <a:ext cx="10515600" cy="4351338"/>
          </a:xfrm>
        </p:spPr>
        <p:txBody>
          <a:bodyPr>
            <a:normAutofit/>
          </a:bodyPr>
          <a:lstStyle/>
          <a:p>
            <a:r>
              <a:rPr lang="sv-FI" sz="3200" dirty="0"/>
              <a:t>Sverigeargument påverkar men bestämmer inte</a:t>
            </a:r>
          </a:p>
          <a:p>
            <a:r>
              <a:rPr lang="sv-FI" sz="3200" dirty="0"/>
              <a:t>Stödet för Natomedlemskap minskar med 10 procentenheter om Sverige inte är med, motståndet mer än fördubblas </a:t>
            </a:r>
          </a:p>
          <a:p>
            <a:r>
              <a:rPr lang="sv-FI" sz="3200" dirty="0"/>
              <a:t>Förändringen är störst bland de äldre och från kategorin ”Jag vet inte” till ”Nej” </a:t>
            </a:r>
          </a:p>
          <a:p>
            <a:r>
              <a:rPr lang="sv-FI" sz="3200" dirty="0"/>
              <a:t>Också större i Österbotten (och i Åboland) än i Nyland </a:t>
            </a:r>
          </a:p>
        </p:txBody>
      </p:sp>
    </p:spTree>
    <p:extLst>
      <p:ext uri="{BB962C8B-B14F-4D97-AF65-F5344CB8AC3E}">
        <p14:creationId xmlns:p14="http://schemas.microsoft.com/office/powerpoint/2010/main" val="420922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517</Words>
  <Application>Microsoft Office PowerPoint</Application>
  <PresentationFormat>Bredbild</PresentationFormat>
  <Paragraphs>59</Paragraphs>
  <Slides>13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Acrobat Document</vt:lpstr>
      <vt:lpstr>Opinionsmätning om Nato bland  de svenskspråkiga i Finland</vt:lpstr>
      <vt:lpstr>Om undersökningen</vt:lpstr>
      <vt:lpstr>Borde Finland bli medlem i Nato? </vt:lpstr>
      <vt:lpstr>Borde Finland bli medlem i Nato? </vt:lpstr>
      <vt:lpstr>Borde Finland bli medlem i Nato? </vt:lpstr>
      <vt:lpstr>Borde Finland bli medlem i Nato? </vt:lpstr>
      <vt:lpstr>Borde Finland bli medlem i Nato? </vt:lpstr>
      <vt:lpstr>Borde Finland bli medlem i Nato? </vt:lpstr>
      <vt:lpstr>Borde Finland gå med i Nato  också utan Sverige? </vt:lpstr>
      <vt:lpstr>Borde Finland gå med i Nato  också utan Sverige? </vt:lpstr>
      <vt:lpstr>Borde Finland gå med i Nato  också utan Sverige? </vt:lpstr>
      <vt:lpstr>Borde Finland gå med i Nato  också utan Sverige? </vt:lpstr>
      <vt:lpstr>Borde Finland gå med i Nato  också utan Sverige?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Opinioner om Nato bland de svenskspråkiga i Finland</dc:title>
  <dc:creator>Mikko Majander</dc:creator>
  <cp:lastModifiedBy>Annica Sigfrids</cp:lastModifiedBy>
  <cp:revision>40</cp:revision>
  <dcterms:created xsi:type="dcterms:W3CDTF">2022-04-07T09:37:51Z</dcterms:created>
  <dcterms:modified xsi:type="dcterms:W3CDTF">2022-04-14T10:46:12Z</dcterms:modified>
</cp:coreProperties>
</file>